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sldIdLst>
    <p:sldId id="256" r:id="rId2"/>
    <p:sldId id="266" r:id="rId3"/>
    <p:sldId id="257" r:id="rId4"/>
    <p:sldId id="258" r:id="rId5"/>
    <p:sldId id="259" r:id="rId6"/>
    <p:sldId id="260" r:id="rId7"/>
    <p:sldId id="267" r:id="rId8"/>
    <p:sldId id="261" r:id="rId9"/>
    <p:sldId id="262" r:id="rId10"/>
    <p:sldId id="263" r:id="rId11"/>
    <p:sldId id="264" r:id="rId12"/>
    <p:sldId id="265" r:id="rId13"/>
    <p:sldId id="268" r:id="rId14"/>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293" autoAdjust="0"/>
  </p:normalViewPr>
  <p:slideViewPr>
    <p:cSldViewPr snapToGrid="0" snapToObjects="1">
      <p:cViewPr varScale="1">
        <p:scale>
          <a:sx n="61" d="100"/>
          <a:sy n="61" d="100"/>
        </p:scale>
        <p:origin x="396"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4924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1.jp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tasnimnews.com/en/news/2019/07/21/2058746/nearly-150-mln-people-sweltering-through-deadly-us-heat-wave" TargetMode="External"/><Relationship Id="rId5" Type="http://schemas.openxmlformats.org/officeDocument/2006/relationships/image" Target="../media/image4.jp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flickr.com/photos/atmospheric-infrared-sounder/8257307080" TargetMode="External"/><Relationship Id="rId5" Type="http://schemas.microsoft.com/office/2007/relationships/hdphoto" Target="../media/hdphoto1.wdp"/><Relationship Id="rId4" Type="http://schemas.openxmlformats.org/officeDocument/2006/relationships/image" Target="../media/image7.png"/><Relationship Id="rId9" Type="http://schemas.openxmlformats.org/officeDocument/2006/relationships/hyperlink" Target="https://en.wikipedia.org/wiki/COVID-19_pandemic_in_Odisha"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6" name="Text 1"/>
          <p:cNvSpPr/>
          <p:nvPr/>
        </p:nvSpPr>
        <p:spPr>
          <a:xfrm>
            <a:off x="864037" y="515007"/>
            <a:ext cx="12902326" cy="2325443"/>
          </a:xfrm>
          <a:prstGeom prst="rect">
            <a:avLst/>
          </a:prstGeom>
          <a:noFill/>
          <a:ln/>
        </p:spPr>
        <p:txBody>
          <a:bodyPr wrap="square" rtlCol="0" anchor="t"/>
          <a:lstStyle/>
          <a:p>
            <a:pPr marL="0" indent="0" algn="ctr">
              <a:lnSpc>
                <a:spcPts val="8384"/>
              </a:lnSpc>
              <a:buNone/>
            </a:pPr>
            <a:r>
              <a:rPr lang="en-US" sz="6000" b="1" dirty="0">
                <a:solidFill>
                  <a:srgbClr val="F5F0F0"/>
                </a:solidFill>
                <a:latin typeface="Asar" pitchFamily="34" charset="0"/>
                <a:ea typeface="Asar" pitchFamily="34" charset="-122"/>
                <a:cs typeface="Asar" pitchFamily="34" charset="-120"/>
              </a:rPr>
              <a:t>Developing An Ensemble Model to Predict the Effect of Heat Waves</a:t>
            </a:r>
            <a:endParaRPr lang="en-US" sz="6000" b="1" dirty="0"/>
          </a:p>
        </p:txBody>
      </p:sp>
      <p:sp>
        <p:nvSpPr>
          <p:cNvPr id="7" name="Text 2"/>
          <p:cNvSpPr/>
          <p:nvPr/>
        </p:nvSpPr>
        <p:spPr>
          <a:xfrm>
            <a:off x="864037" y="6231731"/>
            <a:ext cx="7415927" cy="395049"/>
          </a:xfrm>
          <a:prstGeom prst="rect">
            <a:avLst/>
          </a:prstGeom>
          <a:noFill/>
          <a:ln/>
        </p:spPr>
        <p:txBody>
          <a:bodyPr wrap="none" rtlCol="0" anchor="t"/>
          <a:lstStyle/>
          <a:p>
            <a:pPr marL="0" indent="0">
              <a:lnSpc>
                <a:spcPts val="3110"/>
              </a:lnSpc>
              <a:buNone/>
            </a:pPr>
            <a:endParaRPr lang="en-US" sz="1944" dirty="0"/>
          </a:p>
        </p:txBody>
      </p:sp>
      <p:pic>
        <p:nvPicPr>
          <p:cNvPr id="10" name="Picture 9">
            <a:extLst>
              <a:ext uri="{FF2B5EF4-FFF2-40B4-BE49-F238E27FC236}">
                <a16:creationId xmlns:a16="http://schemas.microsoft.com/office/drawing/2014/main" id="{67CE32DF-5AF1-AC6B-3422-B3134C1B8C58}"/>
              </a:ext>
            </a:extLst>
          </p:cNvPr>
          <p:cNvPicPr>
            <a:picLocks noChangeAspect="1"/>
          </p:cNvPicPr>
          <p:nvPr/>
        </p:nvPicPr>
        <p:blipFill>
          <a:blip r:embed="rId4"/>
          <a:stretch>
            <a:fillRect/>
          </a:stretch>
        </p:blipFill>
        <p:spPr>
          <a:xfrm>
            <a:off x="6150768" y="3490711"/>
            <a:ext cx="2328863" cy="2325443"/>
          </a:xfrm>
          <a:prstGeom prst="rect">
            <a:avLst/>
          </a:prstGeom>
        </p:spPr>
      </p:pic>
      <p:sp>
        <p:nvSpPr>
          <p:cNvPr id="11" name="TextBox 10">
            <a:extLst>
              <a:ext uri="{FF2B5EF4-FFF2-40B4-BE49-F238E27FC236}">
                <a16:creationId xmlns:a16="http://schemas.microsoft.com/office/drawing/2014/main" id="{543245EC-6AF7-6AC5-1A8C-FE148D50BBDD}"/>
              </a:ext>
            </a:extLst>
          </p:cNvPr>
          <p:cNvSpPr txBox="1"/>
          <p:nvPr/>
        </p:nvSpPr>
        <p:spPr>
          <a:xfrm>
            <a:off x="1996967" y="2840450"/>
            <a:ext cx="10636468" cy="954107"/>
          </a:xfrm>
          <a:prstGeom prst="rect">
            <a:avLst/>
          </a:prstGeom>
          <a:noFill/>
        </p:spPr>
        <p:txBody>
          <a:bodyPr wrap="square" rtlCol="0">
            <a:spAutoFit/>
          </a:bodyPr>
          <a:lstStyle/>
          <a:p>
            <a:pPr algn="ctr"/>
            <a:r>
              <a:rPr lang="en-IN" sz="2800" b="1" dirty="0">
                <a:solidFill>
                  <a:schemeClr val="accent1">
                    <a:lumMod val="20000"/>
                    <a:lumOff val="80000"/>
                  </a:schemeClr>
                </a:solidFill>
              </a:rPr>
              <a:t>Nitish Maity, </a:t>
            </a:r>
            <a:r>
              <a:rPr lang="en-IN" sz="2800" b="1" dirty="0" err="1">
                <a:solidFill>
                  <a:schemeClr val="accent1">
                    <a:lumMod val="20000"/>
                    <a:lumOff val="80000"/>
                  </a:schemeClr>
                </a:solidFill>
              </a:rPr>
              <a:t>Dr.</a:t>
            </a:r>
            <a:r>
              <a:rPr lang="en-IN" sz="2800" b="1" dirty="0">
                <a:solidFill>
                  <a:schemeClr val="accent1">
                    <a:lumMod val="20000"/>
                    <a:lumOff val="80000"/>
                  </a:schemeClr>
                </a:solidFill>
              </a:rPr>
              <a:t> Gaurav Kumar Yadav</a:t>
            </a:r>
          </a:p>
          <a:p>
            <a:pPr algn="ctr"/>
            <a:endParaRPr lang="en-IN" sz="2800" b="1" dirty="0">
              <a:solidFill>
                <a:schemeClr val="accent1">
                  <a:lumMod val="20000"/>
                  <a:lumOff val="80000"/>
                </a:schemeClr>
              </a:solidFill>
            </a:endParaRPr>
          </a:p>
        </p:txBody>
      </p:sp>
      <p:sp>
        <p:nvSpPr>
          <p:cNvPr id="12" name="TextBox 11">
            <a:extLst>
              <a:ext uri="{FF2B5EF4-FFF2-40B4-BE49-F238E27FC236}">
                <a16:creationId xmlns:a16="http://schemas.microsoft.com/office/drawing/2014/main" id="{2CAC23F2-CB93-E4E6-F6D7-2CD270D8F328}"/>
              </a:ext>
            </a:extLst>
          </p:cNvPr>
          <p:cNvSpPr txBox="1"/>
          <p:nvPr/>
        </p:nvSpPr>
        <p:spPr>
          <a:xfrm>
            <a:off x="1996966" y="5938345"/>
            <a:ext cx="10636468" cy="1569660"/>
          </a:xfrm>
          <a:prstGeom prst="rect">
            <a:avLst/>
          </a:prstGeom>
          <a:noFill/>
        </p:spPr>
        <p:txBody>
          <a:bodyPr wrap="square" rtlCol="0">
            <a:spAutoFit/>
          </a:bodyPr>
          <a:lstStyle/>
          <a:p>
            <a:pPr algn="ctr"/>
            <a:r>
              <a:rPr lang="en-US" sz="3200" dirty="0">
                <a:solidFill>
                  <a:schemeClr val="accent1">
                    <a:lumMod val="20000"/>
                    <a:lumOff val="80000"/>
                  </a:schemeClr>
                </a:solidFill>
              </a:rPr>
              <a:t>Department of Computer Science and Engineering, </a:t>
            </a:r>
          </a:p>
          <a:p>
            <a:pPr algn="ctr"/>
            <a:r>
              <a:rPr lang="en-US" sz="3200" dirty="0">
                <a:solidFill>
                  <a:schemeClr val="accent1">
                    <a:lumMod val="20000"/>
                    <a:lumOff val="80000"/>
                  </a:schemeClr>
                </a:solidFill>
              </a:rPr>
              <a:t>Institute of Technical Education and Research, </a:t>
            </a:r>
          </a:p>
          <a:p>
            <a:pPr algn="ctr"/>
            <a:r>
              <a:rPr lang="en-US" sz="3200" dirty="0" err="1">
                <a:solidFill>
                  <a:schemeClr val="accent1">
                    <a:lumMod val="20000"/>
                    <a:lumOff val="80000"/>
                  </a:schemeClr>
                </a:solidFill>
              </a:rPr>
              <a:t>Siksha</a:t>
            </a:r>
            <a:r>
              <a:rPr lang="en-US" sz="3200" dirty="0">
                <a:solidFill>
                  <a:schemeClr val="accent1">
                    <a:lumMod val="20000"/>
                    <a:lumOff val="80000"/>
                  </a:schemeClr>
                </a:solidFill>
              </a:rPr>
              <a:t> 'O' </a:t>
            </a:r>
            <a:r>
              <a:rPr lang="en-US" sz="3200" dirty="0" err="1">
                <a:solidFill>
                  <a:schemeClr val="accent1">
                    <a:lumMod val="20000"/>
                    <a:lumOff val="80000"/>
                  </a:schemeClr>
                </a:solidFill>
              </a:rPr>
              <a:t>Anusandhan</a:t>
            </a:r>
            <a:r>
              <a:rPr lang="en-US" sz="3200" dirty="0">
                <a:solidFill>
                  <a:schemeClr val="accent1">
                    <a:lumMod val="20000"/>
                    <a:lumOff val="80000"/>
                  </a:schemeClr>
                </a:solidFill>
              </a:rPr>
              <a:t> University, Bhubaneswar, Odisha</a:t>
            </a:r>
            <a:endParaRPr lang="en-IN" sz="3200" dirty="0">
              <a:solidFill>
                <a:schemeClr val="accent1">
                  <a:lumMod val="20000"/>
                  <a:lumOff val="8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21020" y="-21020"/>
            <a:ext cx="14630400" cy="8229600"/>
          </a:xfrm>
          <a:prstGeom prst="rect">
            <a:avLst/>
          </a:prstGeom>
          <a:solidFill>
            <a:srgbClr val="09151A">
              <a:alpha val="75000"/>
            </a:srgbClr>
          </a:solidFill>
          <a:ln/>
        </p:spPr>
      </p:sp>
      <p:sp>
        <p:nvSpPr>
          <p:cNvPr id="6" name="Text 1"/>
          <p:cNvSpPr/>
          <p:nvPr/>
        </p:nvSpPr>
        <p:spPr>
          <a:xfrm>
            <a:off x="701635" y="552926"/>
            <a:ext cx="11143524" cy="1253014"/>
          </a:xfrm>
          <a:prstGeom prst="rect">
            <a:avLst/>
          </a:prstGeom>
          <a:noFill/>
          <a:ln/>
        </p:spPr>
        <p:txBody>
          <a:bodyPr wrap="square" rtlCol="0" anchor="t"/>
          <a:lstStyle/>
          <a:p>
            <a:pPr marL="0" indent="0">
              <a:lnSpc>
                <a:spcPts val="4933"/>
              </a:lnSpc>
              <a:buNone/>
            </a:pPr>
            <a:r>
              <a:rPr lang="en-US" sz="3946" b="1" dirty="0">
                <a:solidFill>
                  <a:srgbClr val="F5F0F0"/>
                </a:solidFill>
                <a:latin typeface="Asar" pitchFamily="34" charset="0"/>
                <a:ea typeface="Asar" pitchFamily="34" charset="-122"/>
                <a:cs typeface="Asar" pitchFamily="34" charset="-120"/>
              </a:rPr>
              <a:t>Model Interpretation and Statistical Methods</a:t>
            </a:r>
            <a:endParaRPr lang="en-US" sz="3946" b="1" dirty="0"/>
          </a:p>
        </p:txBody>
      </p:sp>
      <p:pic>
        <p:nvPicPr>
          <p:cNvPr id="7" name="Image 3" descr="preencoded.png"/>
          <p:cNvPicPr>
            <a:picLocks noChangeAspect="1"/>
          </p:cNvPicPr>
          <p:nvPr/>
        </p:nvPicPr>
        <p:blipFill>
          <a:blip r:embed="rId4"/>
          <a:stretch>
            <a:fillRect/>
          </a:stretch>
        </p:blipFill>
        <p:spPr>
          <a:xfrm>
            <a:off x="701635" y="2085553"/>
            <a:ext cx="501134" cy="501134"/>
          </a:xfrm>
          <a:prstGeom prst="rect">
            <a:avLst/>
          </a:prstGeom>
        </p:spPr>
      </p:pic>
      <p:sp>
        <p:nvSpPr>
          <p:cNvPr id="8" name="Text 2"/>
          <p:cNvSpPr/>
          <p:nvPr/>
        </p:nvSpPr>
        <p:spPr>
          <a:xfrm>
            <a:off x="1279710" y="2166956"/>
            <a:ext cx="2505908" cy="313253"/>
          </a:xfrm>
          <a:prstGeom prst="rect">
            <a:avLst/>
          </a:prstGeom>
          <a:noFill/>
          <a:ln/>
        </p:spPr>
        <p:txBody>
          <a:bodyPr wrap="none" rtlCol="0" anchor="t"/>
          <a:lstStyle/>
          <a:p>
            <a:pPr marL="0" indent="0" algn="l">
              <a:lnSpc>
                <a:spcPts val="2467"/>
              </a:lnSpc>
              <a:buNone/>
            </a:pPr>
            <a:r>
              <a:rPr lang="en-US" sz="1973" dirty="0">
                <a:solidFill>
                  <a:srgbClr val="E2E6E9"/>
                </a:solidFill>
                <a:latin typeface="Asar" pitchFamily="34" charset="0"/>
                <a:ea typeface="Asar" pitchFamily="34" charset="-122"/>
                <a:cs typeface="Asar" pitchFamily="34" charset="-120"/>
              </a:rPr>
              <a:t>Air Pressure</a:t>
            </a:r>
            <a:endParaRPr lang="en-US" sz="1973" dirty="0"/>
          </a:p>
        </p:txBody>
      </p:sp>
      <p:pic>
        <p:nvPicPr>
          <p:cNvPr id="10" name="Image 4" descr="preencoded.png"/>
          <p:cNvPicPr>
            <a:picLocks noChangeAspect="1"/>
          </p:cNvPicPr>
          <p:nvPr/>
        </p:nvPicPr>
        <p:blipFill>
          <a:blip r:embed="rId5"/>
          <a:stretch>
            <a:fillRect/>
          </a:stretch>
        </p:blipFill>
        <p:spPr>
          <a:xfrm>
            <a:off x="701635" y="2944540"/>
            <a:ext cx="501134" cy="501134"/>
          </a:xfrm>
          <a:prstGeom prst="rect">
            <a:avLst/>
          </a:prstGeom>
        </p:spPr>
      </p:pic>
      <p:sp>
        <p:nvSpPr>
          <p:cNvPr id="11" name="Text 4"/>
          <p:cNvSpPr/>
          <p:nvPr/>
        </p:nvSpPr>
        <p:spPr>
          <a:xfrm>
            <a:off x="1279710" y="3025943"/>
            <a:ext cx="2505908" cy="313253"/>
          </a:xfrm>
          <a:prstGeom prst="rect">
            <a:avLst/>
          </a:prstGeom>
          <a:noFill/>
          <a:ln/>
        </p:spPr>
        <p:txBody>
          <a:bodyPr wrap="none" rtlCol="0" anchor="t"/>
          <a:lstStyle/>
          <a:p>
            <a:pPr marL="0" indent="0" algn="l">
              <a:lnSpc>
                <a:spcPts val="2467"/>
              </a:lnSpc>
              <a:buNone/>
            </a:pPr>
            <a:r>
              <a:rPr lang="en-US" sz="1973" dirty="0">
                <a:solidFill>
                  <a:srgbClr val="E2E6E9"/>
                </a:solidFill>
                <a:latin typeface="Asar" pitchFamily="34" charset="0"/>
                <a:ea typeface="Asar" pitchFamily="34" charset="-122"/>
                <a:cs typeface="Asar" pitchFamily="34" charset="-120"/>
              </a:rPr>
              <a:t>Temperature</a:t>
            </a:r>
            <a:endParaRPr lang="en-US" sz="1973" dirty="0"/>
          </a:p>
        </p:txBody>
      </p:sp>
      <p:pic>
        <p:nvPicPr>
          <p:cNvPr id="13" name="Image 5" descr="preencoded.png"/>
          <p:cNvPicPr>
            <a:picLocks noChangeAspect="1"/>
          </p:cNvPicPr>
          <p:nvPr/>
        </p:nvPicPr>
        <p:blipFill>
          <a:blip r:embed="rId6"/>
          <a:stretch>
            <a:fillRect/>
          </a:stretch>
        </p:blipFill>
        <p:spPr>
          <a:xfrm>
            <a:off x="701635" y="3761487"/>
            <a:ext cx="501134" cy="501134"/>
          </a:xfrm>
          <a:prstGeom prst="rect">
            <a:avLst/>
          </a:prstGeom>
        </p:spPr>
      </p:pic>
      <p:sp>
        <p:nvSpPr>
          <p:cNvPr id="14" name="Text 6"/>
          <p:cNvSpPr/>
          <p:nvPr/>
        </p:nvSpPr>
        <p:spPr>
          <a:xfrm>
            <a:off x="1279710" y="3842890"/>
            <a:ext cx="2505908" cy="313253"/>
          </a:xfrm>
          <a:prstGeom prst="rect">
            <a:avLst/>
          </a:prstGeom>
          <a:noFill/>
          <a:ln/>
        </p:spPr>
        <p:txBody>
          <a:bodyPr wrap="none" rtlCol="0" anchor="t"/>
          <a:lstStyle/>
          <a:p>
            <a:pPr marL="0" indent="0" algn="l">
              <a:lnSpc>
                <a:spcPts val="2467"/>
              </a:lnSpc>
              <a:buNone/>
            </a:pPr>
            <a:r>
              <a:rPr lang="en-US" sz="1973" dirty="0">
                <a:solidFill>
                  <a:srgbClr val="E2E6E9"/>
                </a:solidFill>
                <a:latin typeface="Asar" pitchFamily="34" charset="0"/>
                <a:ea typeface="Asar" pitchFamily="34" charset="-122"/>
                <a:cs typeface="Asar" pitchFamily="34" charset="-120"/>
              </a:rPr>
              <a:t>Humidity</a:t>
            </a:r>
            <a:endParaRPr lang="en-US" sz="1973" dirty="0"/>
          </a:p>
        </p:txBody>
      </p:sp>
      <p:pic>
        <p:nvPicPr>
          <p:cNvPr id="18" name="Graphic 17" descr="Wind chime">
            <a:extLst>
              <a:ext uri="{FF2B5EF4-FFF2-40B4-BE49-F238E27FC236}">
                <a16:creationId xmlns:a16="http://schemas.microsoft.com/office/drawing/2014/main" id="{58BABAC8-17BA-D84F-905C-E033321404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5002" y="4553947"/>
            <a:ext cx="914400" cy="914400"/>
          </a:xfrm>
          <a:prstGeom prst="rect">
            <a:avLst/>
          </a:prstGeom>
          <a:effectLst>
            <a:glow rad="63500">
              <a:schemeClr val="accent1">
                <a:satMod val="175000"/>
                <a:alpha val="40000"/>
              </a:schemeClr>
            </a:glow>
          </a:effectLst>
        </p:spPr>
      </p:pic>
      <p:pic>
        <p:nvPicPr>
          <p:cNvPr id="20" name="Graphic 19" descr="Medicine">
            <a:extLst>
              <a:ext uri="{FF2B5EF4-FFF2-40B4-BE49-F238E27FC236}">
                <a16:creationId xmlns:a16="http://schemas.microsoft.com/office/drawing/2014/main" id="{0E44085F-ACA2-67C2-6D6E-06BC23ACFE8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64335" y="5763656"/>
            <a:ext cx="914400" cy="914400"/>
          </a:xfrm>
          <a:prstGeom prst="rect">
            <a:avLst/>
          </a:prstGeom>
          <a:effectLst>
            <a:glow rad="63500">
              <a:schemeClr val="accent1">
                <a:satMod val="175000"/>
                <a:alpha val="40000"/>
              </a:schemeClr>
            </a:glow>
          </a:effectLst>
        </p:spPr>
      </p:pic>
      <p:sp>
        <p:nvSpPr>
          <p:cNvPr id="21" name="TextBox 20">
            <a:extLst>
              <a:ext uri="{FF2B5EF4-FFF2-40B4-BE49-F238E27FC236}">
                <a16:creationId xmlns:a16="http://schemas.microsoft.com/office/drawing/2014/main" id="{80EE256D-F11E-6175-52E1-6ED7F1DC06F1}"/>
              </a:ext>
            </a:extLst>
          </p:cNvPr>
          <p:cNvSpPr txBox="1"/>
          <p:nvPr/>
        </p:nvSpPr>
        <p:spPr>
          <a:xfrm>
            <a:off x="1323620" y="4811416"/>
            <a:ext cx="1985439" cy="369332"/>
          </a:xfrm>
          <a:prstGeom prst="rect">
            <a:avLst/>
          </a:prstGeom>
          <a:noFill/>
        </p:spPr>
        <p:txBody>
          <a:bodyPr wrap="square" rtlCol="0">
            <a:spAutoFit/>
          </a:bodyPr>
          <a:lstStyle/>
          <a:p>
            <a:r>
              <a:rPr lang="en-US" sz="1800" dirty="0">
                <a:solidFill>
                  <a:srgbClr val="E2E6E9"/>
                </a:solidFill>
                <a:latin typeface="Asar" pitchFamily="34" charset="0"/>
                <a:ea typeface="Asar" pitchFamily="34" charset="-122"/>
                <a:cs typeface="Asar" pitchFamily="34" charset="-120"/>
              </a:rPr>
              <a:t>Wind speed</a:t>
            </a:r>
            <a:endParaRPr lang="en-US" sz="1800" dirty="0"/>
          </a:p>
        </p:txBody>
      </p:sp>
      <p:sp>
        <p:nvSpPr>
          <p:cNvPr id="22" name="TextBox 21">
            <a:extLst>
              <a:ext uri="{FF2B5EF4-FFF2-40B4-BE49-F238E27FC236}">
                <a16:creationId xmlns:a16="http://schemas.microsoft.com/office/drawing/2014/main" id="{2F2A80E7-0FCC-5330-AF6F-915E3A15CE64}"/>
              </a:ext>
            </a:extLst>
          </p:cNvPr>
          <p:cNvSpPr txBox="1"/>
          <p:nvPr/>
        </p:nvSpPr>
        <p:spPr>
          <a:xfrm>
            <a:off x="1363122" y="5864772"/>
            <a:ext cx="1830324" cy="369332"/>
          </a:xfrm>
          <a:prstGeom prst="rect">
            <a:avLst/>
          </a:prstGeom>
          <a:noFill/>
        </p:spPr>
        <p:txBody>
          <a:bodyPr wrap="square" rtlCol="0">
            <a:spAutoFit/>
          </a:bodyPr>
          <a:lstStyle/>
          <a:p>
            <a:r>
              <a:rPr lang="en-US" dirty="0">
                <a:solidFill>
                  <a:srgbClr val="E2E6E9"/>
                </a:solidFill>
                <a:latin typeface="Asar" pitchFamily="34" charset="0"/>
                <a:ea typeface="Asar" pitchFamily="34" charset="-122"/>
              </a:rPr>
              <a:t>Affected people</a:t>
            </a:r>
            <a:endParaRPr lang="en-IN" dirty="0"/>
          </a:p>
        </p:txBody>
      </p:sp>
      <p:sp>
        <p:nvSpPr>
          <p:cNvPr id="29" name="TextBox 28">
            <a:extLst>
              <a:ext uri="{FF2B5EF4-FFF2-40B4-BE49-F238E27FC236}">
                <a16:creationId xmlns:a16="http://schemas.microsoft.com/office/drawing/2014/main" id="{F2537D15-B056-07FB-F714-DE299BE35A0E}"/>
              </a:ext>
            </a:extLst>
          </p:cNvPr>
          <p:cNvSpPr txBox="1"/>
          <p:nvPr/>
        </p:nvSpPr>
        <p:spPr>
          <a:xfrm>
            <a:off x="7861738" y="2205329"/>
            <a:ext cx="5896303" cy="4462760"/>
          </a:xfrm>
          <a:prstGeom prst="rect">
            <a:avLst/>
          </a:prstGeom>
          <a:noFill/>
        </p:spPr>
        <p:txBody>
          <a:bodyPr wrap="square" rtlCol="0">
            <a:spAutoFit/>
          </a:bodyPr>
          <a:lstStyle/>
          <a:p>
            <a:r>
              <a:rPr lang="en-IN" sz="2200" b="1" dirty="0">
                <a:solidFill>
                  <a:schemeClr val="bg1"/>
                </a:solidFill>
              </a:rPr>
              <a:t>Data Preprocessing</a:t>
            </a:r>
          </a:p>
          <a:p>
            <a:pPr marL="285750" indent="-285750">
              <a:buFont typeface="Arial" panose="020B0604020202020204" pitchFamily="34" charset="0"/>
              <a:buChar char="•"/>
            </a:pPr>
            <a:r>
              <a:rPr lang="en-IN" sz="2000" dirty="0">
                <a:solidFill>
                  <a:schemeClr val="bg1"/>
                </a:solidFill>
              </a:rPr>
              <a:t>Z-score Normalization</a:t>
            </a:r>
          </a:p>
          <a:p>
            <a:pPr marL="285750" indent="-285750">
              <a:buFont typeface="Arial" panose="020B0604020202020204" pitchFamily="34" charset="0"/>
              <a:buChar char="•"/>
            </a:pPr>
            <a:r>
              <a:rPr lang="en-IN" sz="2000" dirty="0">
                <a:solidFill>
                  <a:schemeClr val="bg1"/>
                </a:solidFill>
              </a:rPr>
              <a:t>SMOGN</a:t>
            </a:r>
          </a:p>
          <a:p>
            <a:pPr marL="285750" indent="-285750">
              <a:buFont typeface="Arial" panose="020B0604020202020204" pitchFamily="34" charset="0"/>
              <a:buChar char="•"/>
            </a:pPr>
            <a:endParaRPr lang="en-IN" sz="2000" dirty="0">
              <a:solidFill>
                <a:schemeClr val="bg1"/>
              </a:solidFill>
            </a:endParaRPr>
          </a:p>
          <a:p>
            <a:r>
              <a:rPr lang="en-IN" sz="2200" b="1" dirty="0">
                <a:solidFill>
                  <a:schemeClr val="bg1"/>
                </a:solidFill>
              </a:rPr>
              <a:t>Regression Techniques</a:t>
            </a:r>
          </a:p>
          <a:p>
            <a:pPr marL="285750" indent="-285750">
              <a:buFont typeface="Arial" panose="020B0604020202020204" pitchFamily="34" charset="0"/>
              <a:buChar char="•"/>
            </a:pPr>
            <a:r>
              <a:rPr lang="en-IN" sz="2000" dirty="0">
                <a:solidFill>
                  <a:schemeClr val="bg1"/>
                </a:solidFill>
              </a:rPr>
              <a:t>Linear Regression</a:t>
            </a:r>
          </a:p>
          <a:p>
            <a:pPr marL="285750" indent="-285750">
              <a:buFont typeface="Arial" panose="020B0604020202020204" pitchFamily="34" charset="0"/>
              <a:buChar char="•"/>
            </a:pPr>
            <a:r>
              <a:rPr lang="en-IN" sz="2000" dirty="0">
                <a:solidFill>
                  <a:schemeClr val="bg1"/>
                </a:solidFill>
              </a:rPr>
              <a:t>Ridge Regression</a:t>
            </a:r>
          </a:p>
          <a:p>
            <a:pPr marL="285750" indent="-285750">
              <a:buFont typeface="Arial" panose="020B0604020202020204" pitchFamily="34" charset="0"/>
              <a:buChar char="•"/>
            </a:pPr>
            <a:r>
              <a:rPr lang="en-IN" sz="2000" dirty="0">
                <a:solidFill>
                  <a:schemeClr val="bg1"/>
                </a:solidFill>
              </a:rPr>
              <a:t>Lasso Regression</a:t>
            </a:r>
          </a:p>
          <a:p>
            <a:pPr marL="285750" indent="-285750">
              <a:buFont typeface="Arial" panose="020B0604020202020204" pitchFamily="34" charset="0"/>
              <a:buChar char="•"/>
            </a:pPr>
            <a:r>
              <a:rPr lang="en-IN" sz="2000" dirty="0">
                <a:solidFill>
                  <a:schemeClr val="bg1"/>
                </a:solidFill>
              </a:rPr>
              <a:t>Elastic Net</a:t>
            </a:r>
          </a:p>
          <a:p>
            <a:pPr marL="285750" indent="-285750">
              <a:buFont typeface="Arial" panose="020B0604020202020204" pitchFamily="34" charset="0"/>
              <a:buChar char="•"/>
            </a:pPr>
            <a:endParaRPr lang="en-IN" sz="2000" dirty="0">
              <a:solidFill>
                <a:schemeClr val="bg1"/>
              </a:solidFill>
            </a:endParaRPr>
          </a:p>
          <a:p>
            <a:r>
              <a:rPr lang="en-IN" sz="2200" b="1" dirty="0">
                <a:solidFill>
                  <a:schemeClr val="bg1"/>
                </a:solidFill>
              </a:rPr>
              <a:t>Evaluation Metrics</a:t>
            </a:r>
          </a:p>
          <a:p>
            <a:pPr marL="285750" indent="-285750">
              <a:buFont typeface="Arial" panose="020B0604020202020204" pitchFamily="34" charset="0"/>
              <a:buChar char="•"/>
            </a:pPr>
            <a:r>
              <a:rPr lang="en-IN" sz="2000" dirty="0">
                <a:solidFill>
                  <a:schemeClr val="bg1"/>
                </a:solidFill>
              </a:rPr>
              <a:t>R-squared (R²)</a:t>
            </a:r>
          </a:p>
          <a:p>
            <a:pPr marL="285750" indent="-285750">
              <a:buFont typeface="Arial" panose="020B0604020202020204" pitchFamily="34" charset="0"/>
              <a:buChar char="•"/>
            </a:pPr>
            <a:r>
              <a:rPr lang="en-US" sz="2000" dirty="0">
                <a:solidFill>
                  <a:schemeClr val="bg1"/>
                </a:solidFill>
              </a:rPr>
              <a:t>Root Mean Square Error (RMSE)</a:t>
            </a:r>
            <a:endParaRPr lang="en-IN" sz="2000" dirty="0">
              <a:solidFill>
                <a:schemeClr val="bg1"/>
              </a:solidFill>
            </a:endParaRPr>
          </a:p>
          <a:p>
            <a:pPr marL="285750" indent="-285750">
              <a:buFont typeface="Arial" panose="020B0604020202020204" pitchFamily="34" charset="0"/>
              <a:buChar char="•"/>
            </a:pPr>
            <a:r>
              <a:rPr lang="en-IN" sz="2000" dirty="0">
                <a:solidFill>
                  <a:schemeClr val="bg1"/>
                </a:solidFill>
              </a:rPr>
              <a:t>Mean Absolute Error (MAE)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6" name="Text 1"/>
          <p:cNvSpPr/>
          <p:nvPr/>
        </p:nvSpPr>
        <p:spPr>
          <a:xfrm>
            <a:off x="6350437" y="1678781"/>
            <a:ext cx="6172200" cy="771525"/>
          </a:xfrm>
          <a:prstGeom prst="rect">
            <a:avLst/>
          </a:prstGeom>
          <a:noFill/>
          <a:ln/>
        </p:spPr>
        <p:txBody>
          <a:bodyPr wrap="none" rtlCol="0" anchor="t"/>
          <a:lstStyle/>
          <a:p>
            <a:pPr marL="0" indent="0">
              <a:lnSpc>
                <a:spcPts val="6075"/>
              </a:lnSpc>
              <a:buNone/>
            </a:pPr>
            <a:r>
              <a:rPr lang="en-US" sz="4860" b="1" dirty="0">
                <a:solidFill>
                  <a:srgbClr val="F5F0F0"/>
                </a:solidFill>
                <a:latin typeface="Asar" pitchFamily="34" charset="0"/>
                <a:ea typeface="Asar" pitchFamily="34" charset="-122"/>
                <a:cs typeface="Asar" pitchFamily="34" charset="-120"/>
              </a:rPr>
              <a:t>Results and Analysis</a:t>
            </a:r>
            <a:endParaRPr lang="en-US" sz="4860" b="1" dirty="0"/>
          </a:p>
        </p:txBody>
      </p:sp>
      <p:sp>
        <p:nvSpPr>
          <p:cNvPr id="7" name="Shape 2"/>
          <p:cNvSpPr/>
          <p:nvPr/>
        </p:nvSpPr>
        <p:spPr>
          <a:xfrm>
            <a:off x="6350437" y="2820591"/>
            <a:ext cx="7415927" cy="3730228"/>
          </a:xfrm>
          <a:prstGeom prst="roundRect">
            <a:avLst>
              <a:gd name="adj" fmla="val 2780"/>
            </a:avLst>
          </a:prstGeom>
          <a:noFill/>
          <a:ln w="15240">
            <a:solidFill>
              <a:srgbClr val="FFFFFF">
                <a:alpha val="24000"/>
              </a:srgbClr>
            </a:solidFill>
            <a:prstDash val="solid"/>
          </a:ln>
        </p:spPr>
      </p:sp>
      <p:sp>
        <p:nvSpPr>
          <p:cNvPr id="8" name="Shape 3"/>
          <p:cNvSpPr/>
          <p:nvPr/>
        </p:nvSpPr>
        <p:spPr>
          <a:xfrm>
            <a:off x="6365677" y="2835831"/>
            <a:ext cx="7385447" cy="1101566"/>
          </a:xfrm>
          <a:prstGeom prst="rect">
            <a:avLst/>
          </a:prstGeom>
          <a:solidFill>
            <a:srgbClr val="FFFFFF">
              <a:alpha val="4000"/>
            </a:srgbClr>
          </a:solidFill>
          <a:ln/>
        </p:spPr>
      </p:sp>
      <p:sp>
        <p:nvSpPr>
          <p:cNvPr id="9" name="Text 4"/>
          <p:cNvSpPr/>
          <p:nvPr/>
        </p:nvSpPr>
        <p:spPr>
          <a:xfrm>
            <a:off x="6612493" y="2991564"/>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Qualitative Results</a:t>
            </a:r>
            <a:endParaRPr lang="en-US" sz="1944" dirty="0"/>
          </a:p>
        </p:txBody>
      </p:sp>
      <p:sp>
        <p:nvSpPr>
          <p:cNvPr id="10" name="Text 5"/>
          <p:cNvSpPr/>
          <p:nvPr/>
        </p:nvSpPr>
        <p:spPr>
          <a:xfrm>
            <a:off x="10309027" y="2991564"/>
            <a:ext cx="3195280" cy="790099"/>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Descriptive interpretation of findings.</a:t>
            </a:r>
            <a:endParaRPr lang="en-US" sz="1944" dirty="0"/>
          </a:p>
        </p:txBody>
      </p:sp>
      <p:sp>
        <p:nvSpPr>
          <p:cNvPr id="11" name="Shape 6"/>
          <p:cNvSpPr/>
          <p:nvPr/>
        </p:nvSpPr>
        <p:spPr>
          <a:xfrm>
            <a:off x="6365677" y="3937397"/>
            <a:ext cx="7385447" cy="1101566"/>
          </a:xfrm>
          <a:prstGeom prst="rect">
            <a:avLst/>
          </a:prstGeom>
          <a:solidFill>
            <a:srgbClr val="000000">
              <a:alpha val="4000"/>
            </a:srgbClr>
          </a:solidFill>
          <a:ln/>
        </p:spPr>
      </p:sp>
      <p:sp>
        <p:nvSpPr>
          <p:cNvPr id="12" name="Text 7"/>
          <p:cNvSpPr/>
          <p:nvPr/>
        </p:nvSpPr>
        <p:spPr>
          <a:xfrm>
            <a:off x="6612493" y="4093131"/>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Quantitative Results</a:t>
            </a:r>
            <a:endParaRPr lang="en-US" sz="1944" dirty="0"/>
          </a:p>
        </p:txBody>
      </p:sp>
      <p:sp>
        <p:nvSpPr>
          <p:cNvPr id="13" name="Text 8"/>
          <p:cNvSpPr/>
          <p:nvPr/>
        </p:nvSpPr>
        <p:spPr>
          <a:xfrm>
            <a:off x="10309027" y="4093131"/>
            <a:ext cx="3195280" cy="790099"/>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Numerical insights and model performance metrics.</a:t>
            </a:r>
            <a:endParaRPr lang="en-US" sz="1944" dirty="0"/>
          </a:p>
        </p:txBody>
      </p:sp>
      <p:sp>
        <p:nvSpPr>
          <p:cNvPr id="14" name="Shape 9"/>
          <p:cNvSpPr/>
          <p:nvPr/>
        </p:nvSpPr>
        <p:spPr>
          <a:xfrm>
            <a:off x="6365677" y="5038963"/>
            <a:ext cx="7385447" cy="1496616"/>
          </a:xfrm>
          <a:prstGeom prst="rect">
            <a:avLst/>
          </a:prstGeom>
          <a:solidFill>
            <a:srgbClr val="FFFFFF">
              <a:alpha val="4000"/>
            </a:srgbClr>
          </a:solidFill>
          <a:ln/>
        </p:spPr>
      </p:sp>
      <p:sp>
        <p:nvSpPr>
          <p:cNvPr id="15" name="Text 10"/>
          <p:cNvSpPr/>
          <p:nvPr/>
        </p:nvSpPr>
        <p:spPr>
          <a:xfrm>
            <a:off x="6612493" y="5194697"/>
            <a:ext cx="3195280" cy="395049"/>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Correlation Analysis</a:t>
            </a:r>
            <a:endParaRPr lang="en-US" sz="1944" dirty="0"/>
          </a:p>
        </p:txBody>
      </p:sp>
      <p:sp>
        <p:nvSpPr>
          <p:cNvPr id="16" name="Text 11"/>
          <p:cNvSpPr/>
          <p:nvPr/>
        </p:nvSpPr>
        <p:spPr>
          <a:xfrm>
            <a:off x="10309027" y="5194697"/>
            <a:ext cx="3195280" cy="1185148"/>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Heatmap illustrating relationships between variables.</a:t>
            </a:r>
            <a:endParaRPr lang="en-US" sz="1944" dirty="0"/>
          </a:p>
        </p:txBody>
      </p:sp>
      <p:pic>
        <p:nvPicPr>
          <p:cNvPr id="22" name="Image 1" descr="preencoded.png">
            <a:extLst>
              <a:ext uri="{FF2B5EF4-FFF2-40B4-BE49-F238E27FC236}">
                <a16:creationId xmlns:a16="http://schemas.microsoft.com/office/drawing/2014/main" id="{4B701942-B7BF-6603-7044-236E5EBEAD41}"/>
              </a:ext>
            </a:extLst>
          </p:cNvPr>
          <p:cNvPicPr>
            <a:picLocks noChangeAspect="1"/>
          </p:cNvPicPr>
          <p:nvPr/>
        </p:nvPicPr>
        <p:blipFill>
          <a:blip r:embed="rId4"/>
          <a:stretch>
            <a:fillRect/>
          </a:stretch>
        </p:blipFill>
        <p:spPr>
          <a:xfrm>
            <a:off x="39" y="0"/>
            <a:ext cx="5486400" cy="8229600"/>
          </a:xfrm>
          <a:prstGeom prst="rect">
            <a:avLst/>
          </a:prstGeom>
        </p:spPr>
      </p:pic>
      <p:pic>
        <p:nvPicPr>
          <p:cNvPr id="18" name="Picture 17">
            <a:extLst>
              <a:ext uri="{FF2B5EF4-FFF2-40B4-BE49-F238E27FC236}">
                <a16:creationId xmlns:a16="http://schemas.microsoft.com/office/drawing/2014/main" id="{8C6BAFD3-6743-E85B-6C74-4CB525CD8E45}"/>
              </a:ext>
            </a:extLst>
          </p:cNvPr>
          <p:cNvPicPr>
            <a:picLocks noChangeAspect="1"/>
          </p:cNvPicPr>
          <p:nvPr/>
        </p:nvPicPr>
        <p:blipFill>
          <a:blip r:embed="rId5"/>
          <a:stretch>
            <a:fillRect/>
          </a:stretch>
        </p:blipFill>
        <p:spPr>
          <a:xfrm>
            <a:off x="898121" y="-19337"/>
            <a:ext cx="3669467" cy="2752100"/>
          </a:xfrm>
          <a:prstGeom prst="rect">
            <a:avLst/>
          </a:prstGeom>
        </p:spPr>
      </p:pic>
      <p:pic>
        <p:nvPicPr>
          <p:cNvPr id="19" name="Picture 18">
            <a:extLst>
              <a:ext uri="{FF2B5EF4-FFF2-40B4-BE49-F238E27FC236}">
                <a16:creationId xmlns:a16="http://schemas.microsoft.com/office/drawing/2014/main" id="{A2BF8715-DD7D-0CC6-3EB9-022B6D198AF4}"/>
              </a:ext>
            </a:extLst>
          </p:cNvPr>
          <p:cNvPicPr>
            <a:picLocks noChangeAspect="1"/>
          </p:cNvPicPr>
          <p:nvPr/>
        </p:nvPicPr>
        <p:blipFill>
          <a:blip r:embed="rId6"/>
          <a:stretch>
            <a:fillRect/>
          </a:stretch>
        </p:blipFill>
        <p:spPr>
          <a:xfrm>
            <a:off x="904213" y="2720183"/>
            <a:ext cx="3669467" cy="2752100"/>
          </a:xfrm>
          <a:prstGeom prst="rect">
            <a:avLst/>
          </a:prstGeom>
        </p:spPr>
      </p:pic>
      <p:pic>
        <p:nvPicPr>
          <p:cNvPr id="20" name="Picture 19">
            <a:extLst>
              <a:ext uri="{FF2B5EF4-FFF2-40B4-BE49-F238E27FC236}">
                <a16:creationId xmlns:a16="http://schemas.microsoft.com/office/drawing/2014/main" id="{033F688D-2D48-F274-B6BB-B5BE6DF2AE80}"/>
              </a:ext>
            </a:extLst>
          </p:cNvPr>
          <p:cNvPicPr>
            <a:picLocks noChangeAspect="1"/>
          </p:cNvPicPr>
          <p:nvPr/>
        </p:nvPicPr>
        <p:blipFill>
          <a:blip r:embed="rId7"/>
          <a:stretch>
            <a:fillRect/>
          </a:stretch>
        </p:blipFill>
        <p:spPr>
          <a:xfrm>
            <a:off x="904213" y="5449047"/>
            <a:ext cx="3669467" cy="27521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37132" y="2246590"/>
            <a:ext cx="4900017" cy="3736300"/>
          </a:xfrm>
          <a:prstGeom prst="rect">
            <a:avLst/>
          </a:prstGeom>
        </p:spPr>
      </p:pic>
      <p:sp>
        <p:nvSpPr>
          <p:cNvPr id="6" name="Text 1"/>
          <p:cNvSpPr/>
          <p:nvPr/>
        </p:nvSpPr>
        <p:spPr>
          <a:xfrm>
            <a:off x="820698" y="1538934"/>
            <a:ext cx="6627614" cy="732830"/>
          </a:xfrm>
          <a:prstGeom prst="rect">
            <a:avLst/>
          </a:prstGeom>
          <a:noFill/>
          <a:ln/>
        </p:spPr>
        <p:txBody>
          <a:bodyPr wrap="none" rtlCol="0" anchor="t"/>
          <a:lstStyle/>
          <a:p>
            <a:pPr marL="0" indent="0">
              <a:lnSpc>
                <a:spcPts val="5770"/>
              </a:lnSpc>
              <a:buNone/>
            </a:pPr>
            <a:r>
              <a:rPr lang="en-US" sz="4616" b="1" dirty="0">
                <a:solidFill>
                  <a:srgbClr val="F5F0F0"/>
                </a:solidFill>
                <a:latin typeface="Asar" pitchFamily="34" charset="0"/>
                <a:ea typeface="Asar" pitchFamily="34" charset="-122"/>
                <a:cs typeface="Asar" pitchFamily="34" charset="-120"/>
              </a:rPr>
              <a:t>Conclusion</a:t>
            </a:r>
            <a:endParaRPr lang="en-US" sz="4616" b="1" dirty="0"/>
          </a:p>
        </p:txBody>
      </p:sp>
      <p:pic>
        <p:nvPicPr>
          <p:cNvPr id="7" name="Image 3" descr="preencoded.png"/>
          <p:cNvPicPr>
            <a:picLocks noChangeAspect="1"/>
          </p:cNvPicPr>
          <p:nvPr/>
        </p:nvPicPr>
        <p:blipFill>
          <a:blip r:embed="rId6"/>
          <a:stretch>
            <a:fillRect/>
          </a:stretch>
        </p:blipFill>
        <p:spPr>
          <a:xfrm>
            <a:off x="820698" y="2623474"/>
            <a:ext cx="1172528" cy="2101691"/>
          </a:xfrm>
          <a:prstGeom prst="rect">
            <a:avLst/>
          </a:prstGeom>
        </p:spPr>
      </p:pic>
      <p:sp>
        <p:nvSpPr>
          <p:cNvPr id="8" name="Text 2"/>
          <p:cNvSpPr/>
          <p:nvPr/>
        </p:nvSpPr>
        <p:spPr>
          <a:xfrm>
            <a:off x="2344936" y="2857908"/>
            <a:ext cx="2931319" cy="366355"/>
          </a:xfrm>
          <a:prstGeom prst="rect">
            <a:avLst/>
          </a:prstGeom>
          <a:noFill/>
          <a:ln/>
        </p:spPr>
        <p:txBody>
          <a:bodyPr wrap="none" rtlCol="0" anchor="t"/>
          <a:lstStyle/>
          <a:p>
            <a:pPr marL="0" indent="0" algn="l">
              <a:lnSpc>
                <a:spcPts val="2885"/>
              </a:lnSpc>
              <a:buNone/>
            </a:pPr>
            <a:r>
              <a:rPr lang="en-US" sz="2308" b="1" dirty="0">
                <a:solidFill>
                  <a:srgbClr val="E2E6E9"/>
                </a:solidFill>
                <a:latin typeface="Asar" pitchFamily="34" charset="0"/>
                <a:ea typeface="Asar" pitchFamily="34" charset="-122"/>
                <a:cs typeface="Asar" pitchFamily="34" charset="-120"/>
              </a:rPr>
              <a:t>Summary of Findings</a:t>
            </a:r>
            <a:endParaRPr lang="en-US" sz="2308" b="1" dirty="0"/>
          </a:p>
        </p:txBody>
      </p:sp>
      <p:sp>
        <p:nvSpPr>
          <p:cNvPr id="9" name="Text 3"/>
          <p:cNvSpPr/>
          <p:nvPr/>
        </p:nvSpPr>
        <p:spPr>
          <a:xfrm>
            <a:off x="2344936" y="3364876"/>
            <a:ext cx="5978366" cy="1125855"/>
          </a:xfrm>
          <a:prstGeom prst="rect">
            <a:avLst/>
          </a:prstGeom>
          <a:noFill/>
          <a:ln/>
        </p:spPr>
        <p:txBody>
          <a:bodyPr wrap="square" rtlCol="0" anchor="t"/>
          <a:lstStyle/>
          <a:p>
            <a:pPr marL="0" indent="0" algn="l">
              <a:lnSpc>
                <a:spcPts val="2954"/>
              </a:lnSpc>
              <a:buNone/>
            </a:pPr>
            <a:r>
              <a:rPr lang="en-US" sz="1847" dirty="0">
                <a:solidFill>
                  <a:srgbClr val="E2E6E9"/>
                </a:solidFill>
                <a:latin typeface="Asar" pitchFamily="34" charset="0"/>
                <a:ea typeface="Asar" pitchFamily="34" charset="-122"/>
                <a:cs typeface="Asar" pitchFamily="34" charset="-120"/>
              </a:rPr>
              <a:t>High accuracy of the ensemble model in predicting heat wave fatalities. Significant roles of air pressure, temperature, and humidity.</a:t>
            </a:r>
            <a:endParaRPr lang="en-US" sz="1847" dirty="0"/>
          </a:p>
        </p:txBody>
      </p:sp>
      <p:pic>
        <p:nvPicPr>
          <p:cNvPr id="10" name="Image 4" descr="preencoded.png"/>
          <p:cNvPicPr>
            <a:picLocks noChangeAspect="1"/>
          </p:cNvPicPr>
          <p:nvPr/>
        </p:nvPicPr>
        <p:blipFill>
          <a:blip r:embed="rId7"/>
          <a:stretch>
            <a:fillRect/>
          </a:stretch>
        </p:blipFill>
        <p:spPr>
          <a:xfrm>
            <a:off x="820698" y="4725165"/>
            <a:ext cx="1172528" cy="1876068"/>
          </a:xfrm>
          <a:prstGeom prst="rect">
            <a:avLst/>
          </a:prstGeom>
        </p:spPr>
      </p:pic>
      <p:sp>
        <p:nvSpPr>
          <p:cNvPr id="11" name="Text 4"/>
          <p:cNvSpPr/>
          <p:nvPr/>
        </p:nvSpPr>
        <p:spPr>
          <a:xfrm>
            <a:off x="2344936" y="4959599"/>
            <a:ext cx="2931319" cy="366355"/>
          </a:xfrm>
          <a:prstGeom prst="rect">
            <a:avLst/>
          </a:prstGeom>
          <a:noFill/>
          <a:ln/>
        </p:spPr>
        <p:txBody>
          <a:bodyPr wrap="none" rtlCol="0" anchor="t"/>
          <a:lstStyle/>
          <a:p>
            <a:pPr marL="0" indent="0" algn="l">
              <a:lnSpc>
                <a:spcPts val="2885"/>
              </a:lnSpc>
              <a:buNone/>
            </a:pPr>
            <a:r>
              <a:rPr lang="en-US" sz="2308" b="1" dirty="0">
                <a:solidFill>
                  <a:srgbClr val="E2E6E9"/>
                </a:solidFill>
                <a:latin typeface="Asar" pitchFamily="34" charset="0"/>
                <a:ea typeface="Asar" pitchFamily="34" charset="-122"/>
                <a:cs typeface="Asar" pitchFamily="34" charset="-120"/>
              </a:rPr>
              <a:t>Future Directions</a:t>
            </a:r>
            <a:endParaRPr lang="en-US" sz="2308" b="1" dirty="0"/>
          </a:p>
        </p:txBody>
      </p:sp>
      <p:sp>
        <p:nvSpPr>
          <p:cNvPr id="12" name="Text 5"/>
          <p:cNvSpPr/>
          <p:nvPr/>
        </p:nvSpPr>
        <p:spPr>
          <a:xfrm>
            <a:off x="2344936" y="5466568"/>
            <a:ext cx="5978366" cy="750570"/>
          </a:xfrm>
          <a:prstGeom prst="rect">
            <a:avLst/>
          </a:prstGeom>
          <a:noFill/>
          <a:ln/>
        </p:spPr>
        <p:txBody>
          <a:bodyPr wrap="square" rtlCol="0" anchor="t"/>
          <a:lstStyle/>
          <a:p>
            <a:pPr marL="0" indent="0" algn="l">
              <a:lnSpc>
                <a:spcPts val="2954"/>
              </a:lnSpc>
              <a:buNone/>
            </a:pPr>
            <a:r>
              <a:rPr lang="en-US" sz="1847" dirty="0">
                <a:solidFill>
                  <a:srgbClr val="E2E6E9"/>
                </a:solidFill>
                <a:latin typeface="Asar" pitchFamily="34" charset="0"/>
                <a:ea typeface="Asar" pitchFamily="34" charset="-122"/>
                <a:cs typeface="Asar" pitchFamily="34" charset="-120"/>
              </a:rPr>
              <a:t>Enhancing model accuracy with more data, expanding the model to other regions and climate phenomena.</a:t>
            </a:r>
            <a:endParaRPr lang="en-US" sz="1847"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6DA6CDE5-1520-702F-E365-39E3D7B48CB2}"/>
              </a:ext>
            </a:extLst>
          </p:cNvPr>
          <p:cNvPicPr>
            <a:picLocks noChangeAspect="1"/>
          </p:cNvPicPr>
          <p:nvPr/>
        </p:nvPicPr>
        <p:blipFill>
          <a:blip r:embed="rId2"/>
          <a:stretch>
            <a:fillRect/>
          </a:stretch>
        </p:blipFill>
        <p:spPr>
          <a:xfrm>
            <a:off x="0" y="0"/>
            <a:ext cx="14630400" cy="8229600"/>
          </a:xfrm>
          <a:prstGeom prst="rect">
            <a:avLst/>
          </a:prstGeom>
        </p:spPr>
      </p:pic>
      <p:sp>
        <p:nvSpPr>
          <p:cNvPr id="5" name="TextBox 4">
            <a:extLst>
              <a:ext uri="{FF2B5EF4-FFF2-40B4-BE49-F238E27FC236}">
                <a16:creationId xmlns:a16="http://schemas.microsoft.com/office/drawing/2014/main" id="{A61D4620-BFC1-ECAF-5DA5-1CF133B6FBD2}"/>
              </a:ext>
            </a:extLst>
          </p:cNvPr>
          <p:cNvSpPr txBox="1"/>
          <p:nvPr/>
        </p:nvSpPr>
        <p:spPr>
          <a:xfrm>
            <a:off x="1860331" y="1534510"/>
            <a:ext cx="10699531" cy="1569660"/>
          </a:xfrm>
          <a:prstGeom prst="rect">
            <a:avLst/>
          </a:prstGeom>
          <a:noFill/>
        </p:spPr>
        <p:txBody>
          <a:bodyPr wrap="square" rtlCol="0">
            <a:spAutoFit/>
          </a:bodyPr>
          <a:lstStyle/>
          <a:p>
            <a:pPr algn="ctr"/>
            <a:r>
              <a:rPr lang="en-US" sz="9600" b="1" dirty="0">
                <a:solidFill>
                  <a:srgbClr val="F5F0F0"/>
                </a:solidFill>
                <a:latin typeface="Asar" pitchFamily="34" charset="0"/>
                <a:ea typeface="Asar" pitchFamily="34" charset="-122"/>
                <a:cs typeface="Asar" pitchFamily="34" charset="-120"/>
              </a:rPr>
              <a:t>Thank You</a:t>
            </a:r>
            <a:endParaRPr lang="en-IN" sz="9600" dirty="0"/>
          </a:p>
        </p:txBody>
      </p:sp>
      <p:sp>
        <p:nvSpPr>
          <p:cNvPr id="6" name="TextBox 5">
            <a:extLst>
              <a:ext uri="{FF2B5EF4-FFF2-40B4-BE49-F238E27FC236}">
                <a16:creationId xmlns:a16="http://schemas.microsoft.com/office/drawing/2014/main" id="{BE24FA3D-8EF3-E435-D64A-5B61FA67AD92}"/>
              </a:ext>
            </a:extLst>
          </p:cNvPr>
          <p:cNvSpPr txBox="1"/>
          <p:nvPr/>
        </p:nvSpPr>
        <p:spPr>
          <a:xfrm>
            <a:off x="725215" y="4466897"/>
            <a:ext cx="13169462" cy="707886"/>
          </a:xfrm>
          <a:prstGeom prst="rect">
            <a:avLst/>
          </a:prstGeom>
          <a:noFill/>
        </p:spPr>
        <p:txBody>
          <a:bodyPr wrap="square" rtlCol="0">
            <a:spAutoFit/>
          </a:bodyPr>
          <a:lstStyle/>
          <a:p>
            <a:pPr algn="ctr"/>
            <a:r>
              <a:rPr lang="en-US" sz="4000" b="1" dirty="0">
                <a:solidFill>
                  <a:srgbClr val="F5F0F0"/>
                </a:solidFill>
                <a:latin typeface="Asar" pitchFamily="34" charset="0"/>
                <a:ea typeface="Asar" pitchFamily="34" charset="-122"/>
                <a:cs typeface="Asar" pitchFamily="34" charset="-120"/>
              </a:rPr>
              <a:t>Hope This Presentation Was Knowledgeable</a:t>
            </a:r>
            <a:endParaRPr lang="en-IN" sz="4000" dirty="0"/>
          </a:p>
        </p:txBody>
      </p:sp>
    </p:spTree>
    <p:extLst>
      <p:ext uri="{BB962C8B-B14F-4D97-AF65-F5344CB8AC3E}">
        <p14:creationId xmlns:p14="http://schemas.microsoft.com/office/powerpoint/2010/main" val="359121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4279175A-4EDC-36A3-F89D-6B2E5EB85A1C}"/>
              </a:ext>
            </a:extLst>
          </p:cNvPr>
          <p:cNvPicPr>
            <a:picLocks noChangeAspect="1"/>
          </p:cNvPicPr>
          <p:nvPr/>
        </p:nvPicPr>
        <p:blipFill>
          <a:blip r:embed="rId2"/>
          <a:stretch>
            <a:fillRect/>
          </a:stretch>
        </p:blipFill>
        <p:spPr>
          <a:xfrm>
            <a:off x="0" y="0"/>
            <a:ext cx="14630400" cy="8229600"/>
          </a:xfrm>
          <a:prstGeom prst="rect">
            <a:avLst/>
          </a:prstGeom>
        </p:spPr>
      </p:pic>
      <p:sp>
        <p:nvSpPr>
          <p:cNvPr id="4" name="Shape 0">
            <a:extLst>
              <a:ext uri="{FF2B5EF4-FFF2-40B4-BE49-F238E27FC236}">
                <a16:creationId xmlns:a16="http://schemas.microsoft.com/office/drawing/2014/main" id="{92EB9D52-0268-9430-615F-822C891696DC}"/>
              </a:ext>
            </a:extLst>
          </p:cNvPr>
          <p:cNvSpPr/>
          <p:nvPr/>
        </p:nvSpPr>
        <p:spPr>
          <a:xfrm>
            <a:off x="0" y="0"/>
            <a:ext cx="14630400" cy="8229600"/>
          </a:xfrm>
          <a:prstGeom prst="rect">
            <a:avLst/>
          </a:prstGeom>
          <a:solidFill>
            <a:srgbClr val="09151A">
              <a:alpha val="75000"/>
            </a:srgbClr>
          </a:solidFill>
          <a:ln/>
        </p:spPr>
      </p:sp>
      <p:sp>
        <p:nvSpPr>
          <p:cNvPr id="5" name="TextBox 4">
            <a:extLst>
              <a:ext uri="{FF2B5EF4-FFF2-40B4-BE49-F238E27FC236}">
                <a16:creationId xmlns:a16="http://schemas.microsoft.com/office/drawing/2014/main" id="{E3C79B0B-D0AB-388D-C598-156AC75C32BD}"/>
              </a:ext>
            </a:extLst>
          </p:cNvPr>
          <p:cNvSpPr txBox="1"/>
          <p:nvPr/>
        </p:nvSpPr>
        <p:spPr>
          <a:xfrm>
            <a:off x="1429408" y="987972"/>
            <a:ext cx="7062952" cy="830997"/>
          </a:xfrm>
          <a:prstGeom prst="rect">
            <a:avLst/>
          </a:prstGeom>
          <a:noFill/>
        </p:spPr>
        <p:txBody>
          <a:bodyPr wrap="square" rtlCol="0">
            <a:spAutoFit/>
          </a:bodyPr>
          <a:lstStyle/>
          <a:p>
            <a:r>
              <a:rPr lang="en-US" sz="4800" b="1" dirty="0">
                <a:solidFill>
                  <a:srgbClr val="F5F0F0"/>
                </a:solidFill>
                <a:latin typeface="Asar" pitchFamily="34" charset="0"/>
                <a:ea typeface="Asar" pitchFamily="34" charset="-122"/>
                <a:cs typeface="Asar" pitchFamily="34" charset="-120"/>
              </a:rPr>
              <a:t>Paper Outline</a:t>
            </a:r>
            <a:endParaRPr lang="en-IN" dirty="0">
              <a:solidFill>
                <a:schemeClr val="bg1"/>
              </a:solidFill>
            </a:endParaRPr>
          </a:p>
        </p:txBody>
      </p:sp>
      <p:sp>
        <p:nvSpPr>
          <p:cNvPr id="6" name="TextBox 5">
            <a:extLst>
              <a:ext uri="{FF2B5EF4-FFF2-40B4-BE49-F238E27FC236}">
                <a16:creationId xmlns:a16="http://schemas.microsoft.com/office/drawing/2014/main" id="{C58FE758-6C89-4C71-2123-76AA23E43FFB}"/>
              </a:ext>
            </a:extLst>
          </p:cNvPr>
          <p:cNvSpPr txBox="1"/>
          <p:nvPr/>
        </p:nvSpPr>
        <p:spPr>
          <a:xfrm>
            <a:off x="1534510" y="2375338"/>
            <a:ext cx="7609490" cy="3970318"/>
          </a:xfrm>
          <a:prstGeom prst="rect">
            <a:avLst/>
          </a:prstGeom>
          <a:noFill/>
        </p:spPr>
        <p:txBody>
          <a:bodyPr wrap="square" rtlCol="0">
            <a:spAutoFit/>
          </a:bodyPr>
          <a:lstStyle/>
          <a:p>
            <a:r>
              <a:rPr lang="en-IN" sz="2800" dirty="0">
                <a:solidFill>
                  <a:schemeClr val="bg1"/>
                </a:solidFill>
              </a:rPr>
              <a:t>1. Introduction</a:t>
            </a:r>
          </a:p>
          <a:p>
            <a:r>
              <a:rPr lang="en-IN" sz="2800" dirty="0">
                <a:solidFill>
                  <a:schemeClr val="bg1"/>
                </a:solidFill>
              </a:rPr>
              <a:t>2. Motivation</a:t>
            </a:r>
          </a:p>
          <a:p>
            <a:r>
              <a:rPr lang="en-IN" sz="2800" dirty="0">
                <a:solidFill>
                  <a:schemeClr val="bg1"/>
                </a:solidFill>
              </a:rPr>
              <a:t>3. Related Work</a:t>
            </a:r>
          </a:p>
          <a:p>
            <a:r>
              <a:rPr lang="en-IN" sz="2800" dirty="0">
                <a:solidFill>
                  <a:schemeClr val="bg1"/>
                </a:solidFill>
              </a:rPr>
              <a:t>4. Data collection And Processing</a:t>
            </a:r>
          </a:p>
          <a:p>
            <a:r>
              <a:rPr lang="en-IN" sz="2800" dirty="0">
                <a:solidFill>
                  <a:schemeClr val="bg1"/>
                </a:solidFill>
              </a:rPr>
              <a:t>5. Dataset</a:t>
            </a:r>
          </a:p>
          <a:p>
            <a:r>
              <a:rPr lang="en-IN" sz="2800" dirty="0">
                <a:solidFill>
                  <a:schemeClr val="bg1"/>
                </a:solidFill>
              </a:rPr>
              <a:t>6. Methodology</a:t>
            </a:r>
          </a:p>
          <a:p>
            <a:r>
              <a:rPr lang="en-IN" sz="2800" dirty="0">
                <a:solidFill>
                  <a:schemeClr val="bg1"/>
                </a:solidFill>
              </a:rPr>
              <a:t>7. Model Evaluation</a:t>
            </a:r>
          </a:p>
          <a:p>
            <a:r>
              <a:rPr lang="en-IN" sz="2800" dirty="0">
                <a:solidFill>
                  <a:schemeClr val="bg1"/>
                </a:solidFill>
              </a:rPr>
              <a:t>8. </a:t>
            </a:r>
            <a:r>
              <a:rPr lang="en-US" sz="2800" dirty="0">
                <a:solidFill>
                  <a:srgbClr val="F5F0F0"/>
                </a:solidFill>
                <a:latin typeface="Asar" pitchFamily="34" charset="0"/>
                <a:ea typeface="Asar" pitchFamily="34" charset="-122"/>
                <a:cs typeface="Asar" pitchFamily="34" charset="-120"/>
              </a:rPr>
              <a:t>Model Interpretation and Statistical Methods</a:t>
            </a:r>
            <a:endParaRPr lang="en-US" sz="2800" dirty="0"/>
          </a:p>
          <a:p>
            <a:r>
              <a:rPr lang="en-IN" sz="2800" dirty="0">
                <a:solidFill>
                  <a:schemeClr val="bg1"/>
                </a:solidFill>
              </a:rPr>
              <a:t>9. </a:t>
            </a:r>
            <a:r>
              <a:rPr lang="en-US" sz="2800" dirty="0">
                <a:solidFill>
                  <a:srgbClr val="F5F0F0"/>
                </a:solidFill>
                <a:latin typeface="Asar" pitchFamily="34" charset="0"/>
                <a:ea typeface="Asar" pitchFamily="34" charset="-122"/>
                <a:cs typeface="Asar" pitchFamily="34" charset="-120"/>
              </a:rPr>
              <a:t>Results and Analysis</a:t>
            </a:r>
            <a:endParaRPr lang="en-US" sz="2800" dirty="0"/>
          </a:p>
        </p:txBody>
      </p:sp>
    </p:spTree>
    <p:extLst>
      <p:ext uri="{BB962C8B-B14F-4D97-AF65-F5344CB8AC3E}">
        <p14:creationId xmlns:p14="http://schemas.microsoft.com/office/powerpoint/2010/main" val="428157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p:cNvPicPr>
            <a:picLocks noChangeAspect="1"/>
          </p:cNvPicPr>
          <p:nvPr/>
        </p:nvPicPr>
        <p:blipFill>
          <a:blip r:embed="rId5">
            <a:extLst>
              <a:ext uri="{837473B0-CC2E-450A-ABE3-18F120FF3D39}">
                <a1611:picAttrSrcUrl xmlns:a1611="http://schemas.microsoft.com/office/drawing/2016/11/main" r:id="rId6"/>
              </a:ext>
            </a:extLst>
          </a:blip>
          <a:srcRect/>
          <a:stretch/>
        </p:blipFill>
        <p:spPr>
          <a:xfrm>
            <a:off x="9452610" y="2419717"/>
            <a:ext cx="4869180" cy="3390166"/>
          </a:xfrm>
          <a:prstGeom prst="rect">
            <a:avLst/>
          </a:prstGeom>
        </p:spPr>
      </p:pic>
      <p:sp>
        <p:nvSpPr>
          <p:cNvPr id="6" name="Text 1"/>
          <p:cNvSpPr/>
          <p:nvPr/>
        </p:nvSpPr>
        <p:spPr>
          <a:xfrm>
            <a:off x="864037" y="1423749"/>
            <a:ext cx="6172200" cy="771525"/>
          </a:xfrm>
          <a:prstGeom prst="rect">
            <a:avLst/>
          </a:prstGeom>
          <a:noFill/>
          <a:ln/>
        </p:spPr>
        <p:txBody>
          <a:bodyPr wrap="none" rtlCol="0" anchor="t"/>
          <a:lstStyle/>
          <a:p>
            <a:pPr marL="0" indent="0">
              <a:lnSpc>
                <a:spcPts val="6075"/>
              </a:lnSpc>
              <a:buNone/>
            </a:pPr>
            <a:r>
              <a:rPr lang="en-US" sz="4860" b="1" dirty="0">
                <a:solidFill>
                  <a:srgbClr val="F5F0F0"/>
                </a:solidFill>
                <a:latin typeface="Asar" pitchFamily="34" charset="0"/>
                <a:ea typeface="Asar" pitchFamily="34" charset="-122"/>
                <a:cs typeface="Asar" pitchFamily="34" charset="-120"/>
              </a:rPr>
              <a:t>Introduction</a:t>
            </a:r>
            <a:endParaRPr lang="en-US" sz="4860" b="1" dirty="0"/>
          </a:p>
        </p:txBody>
      </p:sp>
      <p:sp>
        <p:nvSpPr>
          <p:cNvPr id="7" name="Shape 2"/>
          <p:cNvSpPr/>
          <p:nvPr/>
        </p:nvSpPr>
        <p:spPr>
          <a:xfrm>
            <a:off x="864037" y="2843213"/>
            <a:ext cx="555427" cy="555427"/>
          </a:xfrm>
          <a:prstGeom prst="roundRect">
            <a:avLst>
              <a:gd name="adj" fmla="val 18669"/>
            </a:avLst>
          </a:prstGeom>
          <a:solidFill>
            <a:srgbClr val="003180"/>
          </a:solidFill>
          <a:ln w="15240">
            <a:solidFill>
              <a:srgbClr val="194A99"/>
            </a:solidFill>
            <a:prstDash val="solid"/>
          </a:ln>
        </p:spPr>
      </p:sp>
      <p:sp>
        <p:nvSpPr>
          <p:cNvPr id="8" name="Text 3"/>
          <p:cNvSpPr/>
          <p:nvPr/>
        </p:nvSpPr>
        <p:spPr>
          <a:xfrm>
            <a:off x="1056561" y="2935724"/>
            <a:ext cx="170378" cy="370284"/>
          </a:xfrm>
          <a:prstGeom prst="rect">
            <a:avLst/>
          </a:prstGeom>
          <a:noFill/>
          <a:ln/>
        </p:spPr>
        <p:txBody>
          <a:bodyPr wrap="none" rtlCol="0" anchor="t"/>
          <a:lstStyle/>
          <a:p>
            <a:pPr marL="0" indent="0" algn="ctr">
              <a:lnSpc>
                <a:spcPts val="2916"/>
              </a:lnSpc>
              <a:buNone/>
            </a:pPr>
            <a:r>
              <a:rPr lang="en-US" sz="2916" dirty="0">
                <a:solidFill>
                  <a:srgbClr val="E2E6E9"/>
                </a:solidFill>
                <a:latin typeface="Asar" pitchFamily="34" charset="0"/>
                <a:ea typeface="Asar" pitchFamily="34" charset="-122"/>
                <a:cs typeface="Asar" pitchFamily="34" charset="-120"/>
              </a:rPr>
              <a:t>1</a:t>
            </a:r>
            <a:endParaRPr lang="en-US" sz="2916" dirty="0"/>
          </a:p>
        </p:txBody>
      </p:sp>
      <p:sp>
        <p:nvSpPr>
          <p:cNvPr id="9" name="Text 4"/>
          <p:cNvSpPr/>
          <p:nvPr/>
        </p:nvSpPr>
        <p:spPr>
          <a:xfrm>
            <a:off x="1666280" y="2843213"/>
            <a:ext cx="3125986" cy="385763"/>
          </a:xfrm>
          <a:prstGeom prst="rect">
            <a:avLst/>
          </a:prstGeom>
          <a:noFill/>
          <a:ln/>
        </p:spPr>
        <p:txBody>
          <a:bodyPr wrap="none" rtlCol="0" anchor="t"/>
          <a:lstStyle/>
          <a:p>
            <a:pPr marL="0" indent="0">
              <a:lnSpc>
                <a:spcPts val="3038"/>
              </a:lnSpc>
              <a:buNone/>
            </a:pPr>
            <a:r>
              <a:rPr lang="en-US" sz="2430" b="1" dirty="0">
                <a:solidFill>
                  <a:srgbClr val="E2E6E9"/>
                </a:solidFill>
                <a:latin typeface="Asar" pitchFamily="34" charset="0"/>
                <a:ea typeface="Asar" pitchFamily="34" charset="-122"/>
                <a:cs typeface="Asar" pitchFamily="34" charset="-120"/>
              </a:rPr>
              <a:t>Overview of Heat Waves</a:t>
            </a:r>
            <a:endParaRPr lang="en-US" sz="2430" b="1" dirty="0"/>
          </a:p>
        </p:txBody>
      </p:sp>
      <p:sp>
        <p:nvSpPr>
          <p:cNvPr id="10" name="Text 5"/>
          <p:cNvSpPr/>
          <p:nvPr/>
        </p:nvSpPr>
        <p:spPr>
          <a:xfrm>
            <a:off x="1666280" y="3377089"/>
            <a:ext cx="6613684" cy="1185148"/>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Heat waves are prolonged periods of excessively hot weather, often with high humidity, and are becoming more frequent and severe due to climate change.</a:t>
            </a:r>
            <a:endParaRPr lang="en-US" sz="1944" dirty="0"/>
          </a:p>
        </p:txBody>
      </p:sp>
      <p:sp>
        <p:nvSpPr>
          <p:cNvPr id="11" name="Shape 6"/>
          <p:cNvSpPr/>
          <p:nvPr/>
        </p:nvSpPr>
        <p:spPr>
          <a:xfrm>
            <a:off x="864037" y="5086707"/>
            <a:ext cx="555427" cy="555427"/>
          </a:xfrm>
          <a:prstGeom prst="roundRect">
            <a:avLst>
              <a:gd name="adj" fmla="val 18669"/>
            </a:avLst>
          </a:prstGeom>
          <a:solidFill>
            <a:srgbClr val="003180"/>
          </a:solidFill>
          <a:ln w="15240">
            <a:solidFill>
              <a:srgbClr val="194A99"/>
            </a:solidFill>
            <a:prstDash val="solid"/>
          </a:ln>
        </p:spPr>
      </p:sp>
      <p:sp>
        <p:nvSpPr>
          <p:cNvPr id="12" name="Text 7"/>
          <p:cNvSpPr/>
          <p:nvPr/>
        </p:nvSpPr>
        <p:spPr>
          <a:xfrm>
            <a:off x="1037630" y="5179219"/>
            <a:ext cx="208121" cy="370284"/>
          </a:xfrm>
          <a:prstGeom prst="rect">
            <a:avLst/>
          </a:prstGeom>
          <a:noFill/>
          <a:ln/>
        </p:spPr>
        <p:txBody>
          <a:bodyPr wrap="none" rtlCol="0" anchor="t"/>
          <a:lstStyle/>
          <a:p>
            <a:pPr marL="0" indent="0" algn="ctr">
              <a:lnSpc>
                <a:spcPts val="2916"/>
              </a:lnSpc>
              <a:buNone/>
            </a:pPr>
            <a:r>
              <a:rPr lang="en-US" sz="2916" dirty="0">
                <a:solidFill>
                  <a:srgbClr val="E2E6E9"/>
                </a:solidFill>
                <a:latin typeface="Asar" pitchFamily="34" charset="0"/>
                <a:ea typeface="Asar" pitchFamily="34" charset="-122"/>
                <a:cs typeface="Asar" pitchFamily="34" charset="-120"/>
              </a:rPr>
              <a:t>2</a:t>
            </a:r>
            <a:endParaRPr lang="en-US" sz="2916" dirty="0"/>
          </a:p>
        </p:txBody>
      </p:sp>
      <p:sp>
        <p:nvSpPr>
          <p:cNvPr id="13" name="Text 8"/>
          <p:cNvSpPr/>
          <p:nvPr/>
        </p:nvSpPr>
        <p:spPr>
          <a:xfrm>
            <a:off x="1666280" y="5086707"/>
            <a:ext cx="3086100" cy="385763"/>
          </a:xfrm>
          <a:prstGeom prst="rect">
            <a:avLst/>
          </a:prstGeom>
          <a:noFill/>
          <a:ln/>
        </p:spPr>
        <p:txBody>
          <a:bodyPr wrap="none" rtlCol="0" anchor="t"/>
          <a:lstStyle/>
          <a:p>
            <a:pPr marL="0" indent="0">
              <a:lnSpc>
                <a:spcPts val="3038"/>
              </a:lnSpc>
              <a:buNone/>
            </a:pPr>
            <a:r>
              <a:rPr lang="en-US" sz="2430" b="1" dirty="0">
                <a:solidFill>
                  <a:srgbClr val="E2E6E9"/>
                </a:solidFill>
                <a:latin typeface="Asar" pitchFamily="34" charset="0"/>
                <a:ea typeface="Asar" pitchFamily="34" charset="-122"/>
                <a:cs typeface="Asar" pitchFamily="34" charset="-120"/>
              </a:rPr>
              <a:t>Objective</a:t>
            </a:r>
            <a:endParaRPr lang="en-US" sz="2430" b="1" dirty="0"/>
          </a:p>
        </p:txBody>
      </p:sp>
      <p:sp>
        <p:nvSpPr>
          <p:cNvPr id="14" name="Text 9"/>
          <p:cNvSpPr/>
          <p:nvPr/>
        </p:nvSpPr>
        <p:spPr>
          <a:xfrm>
            <a:off x="1666280" y="5620583"/>
            <a:ext cx="6613684" cy="1185148"/>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Develop an ensemble model to predict the impact of heat waves in Odisha, focusing on the correlation between meteorological factors and heat wave fatalities.</a:t>
            </a:r>
            <a:endParaRPr lang="en-US" sz="1944"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452610" y="2745343"/>
            <a:ext cx="4869180" cy="2738914"/>
          </a:xfrm>
          <a:prstGeom prst="rect">
            <a:avLst/>
          </a:prstGeom>
        </p:spPr>
      </p:pic>
      <p:sp>
        <p:nvSpPr>
          <p:cNvPr id="6" name="Text 1"/>
          <p:cNvSpPr/>
          <p:nvPr/>
        </p:nvSpPr>
        <p:spPr>
          <a:xfrm>
            <a:off x="864037" y="1572339"/>
            <a:ext cx="6172200" cy="771525"/>
          </a:xfrm>
          <a:prstGeom prst="rect">
            <a:avLst/>
          </a:prstGeom>
          <a:noFill/>
          <a:ln/>
        </p:spPr>
        <p:txBody>
          <a:bodyPr wrap="none" rtlCol="0" anchor="t"/>
          <a:lstStyle/>
          <a:p>
            <a:pPr marL="0" indent="0">
              <a:lnSpc>
                <a:spcPts val="6075"/>
              </a:lnSpc>
              <a:buNone/>
            </a:pPr>
            <a:r>
              <a:rPr lang="en-US" sz="4860" b="1" dirty="0">
                <a:solidFill>
                  <a:srgbClr val="F5F0F0"/>
                </a:solidFill>
                <a:latin typeface="Asar" pitchFamily="34" charset="0"/>
                <a:ea typeface="Asar" pitchFamily="34" charset="-122"/>
                <a:cs typeface="Asar" pitchFamily="34" charset="-120"/>
              </a:rPr>
              <a:t>Motivation</a:t>
            </a:r>
            <a:endParaRPr lang="en-US" sz="4860" b="1" dirty="0"/>
          </a:p>
        </p:txBody>
      </p:sp>
      <p:sp>
        <p:nvSpPr>
          <p:cNvPr id="7" name="Shape 2"/>
          <p:cNvSpPr/>
          <p:nvPr/>
        </p:nvSpPr>
        <p:spPr>
          <a:xfrm>
            <a:off x="864037" y="2714149"/>
            <a:ext cx="7415927" cy="1848088"/>
          </a:xfrm>
          <a:prstGeom prst="roundRect">
            <a:avLst>
              <a:gd name="adj" fmla="val 5611"/>
            </a:avLst>
          </a:prstGeom>
          <a:solidFill>
            <a:srgbClr val="003180"/>
          </a:solidFill>
          <a:ln w="15240">
            <a:solidFill>
              <a:srgbClr val="194A99"/>
            </a:solidFill>
            <a:prstDash val="solid"/>
          </a:ln>
        </p:spPr>
      </p:sp>
      <p:sp>
        <p:nvSpPr>
          <p:cNvPr id="8" name="Text 3"/>
          <p:cNvSpPr/>
          <p:nvPr/>
        </p:nvSpPr>
        <p:spPr>
          <a:xfrm>
            <a:off x="1126093" y="2976205"/>
            <a:ext cx="3256478" cy="385763"/>
          </a:xfrm>
          <a:prstGeom prst="rect">
            <a:avLst/>
          </a:prstGeom>
          <a:noFill/>
          <a:ln/>
        </p:spPr>
        <p:txBody>
          <a:bodyPr wrap="none" rtlCol="0" anchor="t"/>
          <a:lstStyle/>
          <a:p>
            <a:pPr marL="0" indent="0">
              <a:lnSpc>
                <a:spcPts val="3038"/>
              </a:lnSpc>
              <a:buNone/>
            </a:pPr>
            <a:r>
              <a:rPr lang="en-US" sz="2430" b="1" dirty="0">
                <a:solidFill>
                  <a:srgbClr val="E2E6E9"/>
                </a:solidFill>
                <a:latin typeface="Asar" pitchFamily="34" charset="0"/>
                <a:ea typeface="Asar" pitchFamily="34" charset="-122"/>
                <a:cs typeface="Asar" pitchFamily="34" charset="-120"/>
              </a:rPr>
              <a:t>Importance of Prediction</a:t>
            </a:r>
            <a:endParaRPr lang="en-US" sz="2430" b="1" dirty="0"/>
          </a:p>
        </p:txBody>
      </p:sp>
      <p:sp>
        <p:nvSpPr>
          <p:cNvPr id="9" name="Text 4"/>
          <p:cNvSpPr/>
          <p:nvPr/>
        </p:nvSpPr>
        <p:spPr>
          <a:xfrm>
            <a:off x="1126093" y="3510082"/>
            <a:ext cx="6891814" cy="790099"/>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Accurate prediction of heat waves is crucial due to significant health risks.</a:t>
            </a:r>
            <a:endParaRPr lang="en-US" sz="1944" dirty="0"/>
          </a:p>
        </p:txBody>
      </p:sp>
      <p:sp>
        <p:nvSpPr>
          <p:cNvPr id="10" name="Shape 5"/>
          <p:cNvSpPr/>
          <p:nvPr/>
        </p:nvSpPr>
        <p:spPr>
          <a:xfrm>
            <a:off x="864037" y="4809053"/>
            <a:ext cx="7415927" cy="1848088"/>
          </a:xfrm>
          <a:prstGeom prst="roundRect">
            <a:avLst>
              <a:gd name="adj" fmla="val 5611"/>
            </a:avLst>
          </a:prstGeom>
          <a:solidFill>
            <a:srgbClr val="003180"/>
          </a:solidFill>
          <a:ln w="15240">
            <a:solidFill>
              <a:srgbClr val="194A99"/>
            </a:solidFill>
            <a:prstDash val="solid"/>
          </a:ln>
        </p:spPr>
      </p:sp>
      <p:sp>
        <p:nvSpPr>
          <p:cNvPr id="11" name="Text 6"/>
          <p:cNvSpPr/>
          <p:nvPr/>
        </p:nvSpPr>
        <p:spPr>
          <a:xfrm>
            <a:off x="1126093" y="5071110"/>
            <a:ext cx="3086100" cy="385763"/>
          </a:xfrm>
          <a:prstGeom prst="rect">
            <a:avLst/>
          </a:prstGeom>
          <a:noFill/>
          <a:ln/>
        </p:spPr>
        <p:txBody>
          <a:bodyPr wrap="none" rtlCol="0" anchor="t"/>
          <a:lstStyle/>
          <a:p>
            <a:pPr marL="0" indent="0">
              <a:lnSpc>
                <a:spcPts val="3038"/>
              </a:lnSpc>
              <a:buNone/>
            </a:pPr>
            <a:r>
              <a:rPr lang="en-US" sz="2430" b="1" dirty="0">
                <a:solidFill>
                  <a:srgbClr val="E2E6E9"/>
                </a:solidFill>
                <a:latin typeface="Asar" pitchFamily="34" charset="0"/>
                <a:ea typeface="Asar" pitchFamily="34" charset="-122"/>
                <a:cs typeface="Asar" pitchFamily="34" charset="-120"/>
              </a:rPr>
              <a:t>Odisha's Vulnerability</a:t>
            </a:r>
            <a:endParaRPr lang="en-US" sz="2430" b="1" dirty="0"/>
          </a:p>
        </p:txBody>
      </p:sp>
      <p:sp>
        <p:nvSpPr>
          <p:cNvPr id="12" name="Text 7"/>
          <p:cNvSpPr/>
          <p:nvPr/>
        </p:nvSpPr>
        <p:spPr>
          <a:xfrm>
            <a:off x="1126093" y="5604986"/>
            <a:ext cx="6891814" cy="790099"/>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Odisha has been experiencing increasing intensity and frequency of heat waves, leading to higher mortality rates.</a:t>
            </a:r>
            <a:endParaRPr lang="en-US" sz="1944"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4" name="Text 1"/>
          <p:cNvSpPr/>
          <p:nvPr/>
        </p:nvSpPr>
        <p:spPr>
          <a:xfrm>
            <a:off x="1185029" y="1338996"/>
            <a:ext cx="6172200" cy="771525"/>
          </a:xfrm>
          <a:prstGeom prst="rect">
            <a:avLst/>
          </a:prstGeom>
          <a:noFill/>
          <a:ln/>
        </p:spPr>
        <p:txBody>
          <a:bodyPr wrap="none" rtlCol="0" anchor="t"/>
          <a:lstStyle/>
          <a:p>
            <a:pPr marL="0" indent="0">
              <a:lnSpc>
                <a:spcPts val="6075"/>
              </a:lnSpc>
              <a:buNone/>
            </a:pPr>
            <a:r>
              <a:rPr lang="en-US" sz="4860" b="1" dirty="0">
                <a:solidFill>
                  <a:srgbClr val="F5F0F0"/>
                </a:solidFill>
                <a:latin typeface="Asar" pitchFamily="34" charset="0"/>
                <a:ea typeface="Asar" pitchFamily="34" charset="-122"/>
                <a:cs typeface="Asar" pitchFamily="34" charset="-120"/>
              </a:rPr>
              <a:t>Related Work</a:t>
            </a:r>
            <a:endParaRPr lang="en-US" sz="4860" b="1" dirty="0"/>
          </a:p>
        </p:txBody>
      </p:sp>
      <p:sp>
        <p:nvSpPr>
          <p:cNvPr id="5" name="Text 2"/>
          <p:cNvSpPr/>
          <p:nvPr/>
        </p:nvSpPr>
        <p:spPr>
          <a:xfrm>
            <a:off x="1185029" y="2727622"/>
            <a:ext cx="3086100" cy="385763"/>
          </a:xfrm>
          <a:prstGeom prst="rect">
            <a:avLst/>
          </a:prstGeom>
          <a:noFill/>
          <a:ln/>
        </p:spPr>
        <p:txBody>
          <a:bodyPr wrap="none" rtlCol="0" anchor="t"/>
          <a:lstStyle/>
          <a:p>
            <a:pPr marL="0" indent="0">
              <a:lnSpc>
                <a:spcPts val="3038"/>
              </a:lnSpc>
              <a:buNone/>
            </a:pPr>
            <a:r>
              <a:rPr lang="en-US" sz="2430" b="1" dirty="0">
                <a:solidFill>
                  <a:srgbClr val="F5F0F0"/>
                </a:solidFill>
                <a:latin typeface="Asar" pitchFamily="34" charset="0"/>
                <a:ea typeface="Asar" pitchFamily="34" charset="-122"/>
                <a:cs typeface="Asar" pitchFamily="34" charset="-120"/>
              </a:rPr>
              <a:t>Previous Research</a:t>
            </a:r>
            <a:endParaRPr lang="en-US" sz="2430" b="1" dirty="0"/>
          </a:p>
        </p:txBody>
      </p:sp>
      <p:sp>
        <p:nvSpPr>
          <p:cNvPr id="6" name="Text 3"/>
          <p:cNvSpPr/>
          <p:nvPr/>
        </p:nvSpPr>
        <p:spPr>
          <a:xfrm>
            <a:off x="1185029" y="3360200"/>
            <a:ext cx="5828943" cy="2725291"/>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Previous research utilized Rough Set Theory and Support Vector Machine for accurate heatwave predictions, improving forecasting methods. This work analyzed weather and health data to establish correlations, aiding in the development of mitigation strategies.</a:t>
            </a:r>
            <a:endParaRPr lang="en-US" sz="1944" dirty="0"/>
          </a:p>
        </p:txBody>
      </p:sp>
      <p:sp>
        <p:nvSpPr>
          <p:cNvPr id="7" name="Text 4"/>
          <p:cNvSpPr/>
          <p:nvPr/>
        </p:nvSpPr>
        <p:spPr>
          <a:xfrm>
            <a:off x="7623810" y="2727622"/>
            <a:ext cx="3104078" cy="385763"/>
          </a:xfrm>
          <a:prstGeom prst="rect">
            <a:avLst/>
          </a:prstGeom>
          <a:noFill/>
          <a:ln/>
        </p:spPr>
        <p:txBody>
          <a:bodyPr wrap="none" rtlCol="0" anchor="t"/>
          <a:lstStyle/>
          <a:p>
            <a:pPr marL="0" indent="0">
              <a:lnSpc>
                <a:spcPts val="3038"/>
              </a:lnSpc>
              <a:buNone/>
            </a:pPr>
            <a:r>
              <a:rPr lang="en-US" sz="2430" b="1" dirty="0">
                <a:solidFill>
                  <a:srgbClr val="F5F0F0"/>
                </a:solidFill>
                <a:latin typeface="Asar" pitchFamily="34" charset="0"/>
                <a:ea typeface="Asar" pitchFamily="34" charset="-122"/>
                <a:cs typeface="Asar" pitchFamily="34" charset="-120"/>
              </a:rPr>
              <a:t>Gaps in Existing Studies</a:t>
            </a:r>
            <a:endParaRPr lang="en-US" sz="2430" b="1" dirty="0"/>
          </a:p>
        </p:txBody>
      </p:sp>
      <p:sp>
        <p:nvSpPr>
          <p:cNvPr id="8" name="Text 5"/>
          <p:cNvSpPr/>
          <p:nvPr/>
        </p:nvSpPr>
        <p:spPr>
          <a:xfrm>
            <a:off x="7623810" y="3360201"/>
            <a:ext cx="5828943" cy="2725290"/>
          </a:xfrm>
          <a:prstGeom prst="rect">
            <a:avLst/>
          </a:prstGeom>
          <a:noFill/>
          <a:ln/>
        </p:spPr>
        <p:txBody>
          <a:bodyPr wrap="non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Existing studies have limited predictive accuracy and </a:t>
            </a:r>
          </a:p>
          <a:p>
            <a:pPr marL="0" indent="0">
              <a:lnSpc>
                <a:spcPts val="3110"/>
              </a:lnSpc>
              <a:buNone/>
            </a:pPr>
            <a:r>
              <a:rPr lang="en-US" sz="1944" dirty="0">
                <a:solidFill>
                  <a:srgbClr val="E2E6E9"/>
                </a:solidFill>
                <a:latin typeface="Asar" pitchFamily="34" charset="0"/>
                <a:ea typeface="Asar" pitchFamily="34" charset="-122"/>
                <a:cs typeface="Asar" pitchFamily="34" charset="-120"/>
              </a:rPr>
              <a:t>often lack comprehensive datasets that include both </a:t>
            </a:r>
          </a:p>
          <a:p>
            <a:pPr marL="0" indent="0">
              <a:lnSpc>
                <a:spcPts val="3110"/>
              </a:lnSpc>
              <a:buNone/>
            </a:pPr>
            <a:r>
              <a:rPr lang="en-US" sz="1944" dirty="0">
                <a:solidFill>
                  <a:srgbClr val="E2E6E9"/>
                </a:solidFill>
                <a:latin typeface="Asar" pitchFamily="34" charset="0"/>
                <a:ea typeface="Asar" pitchFamily="34" charset="-122"/>
                <a:cs typeface="Asar" pitchFamily="34" charset="-120"/>
              </a:rPr>
              <a:t>detailed weather and health data for robust heatwave </a:t>
            </a:r>
          </a:p>
          <a:p>
            <a:pPr marL="0" indent="0">
              <a:lnSpc>
                <a:spcPts val="3110"/>
              </a:lnSpc>
              <a:buNone/>
            </a:pPr>
            <a:r>
              <a:rPr lang="en-US" sz="1944" dirty="0">
                <a:solidFill>
                  <a:srgbClr val="E2E6E9"/>
                </a:solidFill>
                <a:latin typeface="Asar" pitchFamily="34" charset="0"/>
                <a:ea typeface="Asar" pitchFamily="34" charset="-122"/>
                <a:cs typeface="Asar" pitchFamily="34" charset="-120"/>
              </a:rPr>
              <a:t>impact analysis.</a:t>
            </a:r>
            <a:endParaRPr lang="en-US" sz="1944"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837473B0-CC2E-450A-ABE3-18F120FF3D39}">
                <a1611:picAttrSrcUrl xmlns:a1611="http://schemas.microsoft.com/office/drawing/2016/11/main" r:id="rId6"/>
              </a:ext>
            </a:extLst>
          </a:blip>
          <a:srcRect b="18922"/>
          <a:stretch/>
        </p:blipFill>
        <p:spPr>
          <a:xfrm>
            <a:off x="9144000" y="1"/>
            <a:ext cx="5486400" cy="8229600"/>
          </a:xfrm>
          <a:prstGeom prst="rect">
            <a:avLst/>
          </a:prstGeom>
        </p:spPr>
      </p:pic>
      <p:pic>
        <p:nvPicPr>
          <p:cNvPr id="5" name="Image 2"/>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 uri="{837473B0-CC2E-450A-ABE3-18F120FF3D39}">
                <a1611:picAttrSrcUrl xmlns:a1611="http://schemas.microsoft.com/office/drawing/2016/11/main" r:id="rId9"/>
              </a:ext>
            </a:extLst>
          </a:blip>
          <a:srcRect/>
          <a:stretch/>
        </p:blipFill>
        <p:spPr>
          <a:xfrm>
            <a:off x="10052544" y="2494240"/>
            <a:ext cx="3669191" cy="3241119"/>
          </a:xfrm>
          <a:prstGeom prst="rect">
            <a:avLst/>
          </a:prstGeom>
          <a:ln>
            <a:noFill/>
          </a:ln>
          <a:effectLst>
            <a:softEdge rad="112500"/>
          </a:effectLst>
        </p:spPr>
      </p:pic>
      <p:sp>
        <p:nvSpPr>
          <p:cNvPr id="6" name="Text 1"/>
          <p:cNvSpPr/>
          <p:nvPr/>
        </p:nvSpPr>
        <p:spPr>
          <a:xfrm>
            <a:off x="829508" y="653296"/>
            <a:ext cx="7484983" cy="1481376"/>
          </a:xfrm>
          <a:prstGeom prst="rect">
            <a:avLst/>
          </a:prstGeom>
          <a:noFill/>
          <a:ln/>
        </p:spPr>
        <p:txBody>
          <a:bodyPr wrap="square" rtlCol="0" anchor="t"/>
          <a:lstStyle/>
          <a:p>
            <a:pPr marL="0" indent="0">
              <a:lnSpc>
                <a:spcPts val="5832"/>
              </a:lnSpc>
              <a:buNone/>
            </a:pPr>
            <a:r>
              <a:rPr lang="en-US" sz="4666" b="1" dirty="0">
                <a:solidFill>
                  <a:srgbClr val="F5F0F0"/>
                </a:solidFill>
                <a:latin typeface="Asar" pitchFamily="34" charset="0"/>
                <a:ea typeface="Asar" pitchFamily="34" charset="-122"/>
                <a:cs typeface="Asar" pitchFamily="34" charset="-120"/>
              </a:rPr>
              <a:t>Data Collection and Preprocessing</a:t>
            </a:r>
            <a:endParaRPr lang="en-US" sz="4666" b="1" dirty="0"/>
          </a:p>
        </p:txBody>
      </p:sp>
      <p:sp>
        <p:nvSpPr>
          <p:cNvPr id="7" name="Shape 2"/>
          <p:cNvSpPr/>
          <p:nvPr/>
        </p:nvSpPr>
        <p:spPr>
          <a:xfrm>
            <a:off x="829508" y="2756654"/>
            <a:ext cx="533162" cy="533162"/>
          </a:xfrm>
          <a:prstGeom prst="roundRect">
            <a:avLst>
              <a:gd name="adj" fmla="val 18671"/>
            </a:avLst>
          </a:prstGeom>
          <a:solidFill>
            <a:srgbClr val="003180"/>
          </a:solidFill>
          <a:ln w="7620">
            <a:solidFill>
              <a:srgbClr val="194A99"/>
            </a:solidFill>
            <a:prstDash val="solid"/>
          </a:ln>
        </p:spPr>
      </p:sp>
      <p:sp>
        <p:nvSpPr>
          <p:cNvPr id="8" name="Text 3"/>
          <p:cNvSpPr/>
          <p:nvPr/>
        </p:nvSpPr>
        <p:spPr>
          <a:xfrm>
            <a:off x="1014293" y="2845475"/>
            <a:ext cx="163592" cy="355521"/>
          </a:xfrm>
          <a:prstGeom prst="rect">
            <a:avLst/>
          </a:prstGeom>
          <a:noFill/>
          <a:ln/>
        </p:spPr>
        <p:txBody>
          <a:bodyPr wrap="none" rtlCol="0" anchor="t"/>
          <a:lstStyle/>
          <a:p>
            <a:pPr marL="0" indent="0" algn="ctr">
              <a:lnSpc>
                <a:spcPts val="2799"/>
              </a:lnSpc>
              <a:buNone/>
            </a:pPr>
            <a:r>
              <a:rPr lang="en-US" sz="2799" dirty="0">
                <a:solidFill>
                  <a:srgbClr val="E2E6E9"/>
                </a:solidFill>
                <a:latin typeface="Asar" pitchFamily="34" charset="0"/>
                <a:ea typeface="Asar" pitchFamily="34" charset="-122"/>
                <a:cs typeface="Asar" pitchFamily="34" charset="-120"/>
              </a:rPr>
              <a:t>1</a:t>
            </a:r>
            <a:endParaRPr lang="en-US" sz="2799" dirty="0"/>
          </a:p>
        </p:txBody>
      </p:sp>
      <p:sp>
        <p:nvSpPr>
          <p:cNvPr id="9" name="Text 4"/>
          <p:cNvSpPr/>
          <p:nvPr/>
        </p:nvSpPr>
        <p:spPr>
          <a:xfrm>
            <a:off x="1599605" y="2756654"/>
            <a:ext cx="2962632" cy="370284"/>
          </a:xfrm>
          <a:prstGeom prst="rect">
            <a:avLst/>
          </a:prstGeom>
          <a:noFill/>
          <a:ln/>
        </p:spPr>
        <p:txBody>
          <a:bodyPr wrap="none" rtlCol="0" anchor="t"/>
          <a:lstStyle/>
          <a:p>
            <a:pPr marL="0" indent="0">
              <a:lnSpc>
                <a:spcPts val="2916"/>
              </a:lnSpc>
              <a:buNone/>
            </a:pPr>
            <a:r>
              <a:rPr lang="en-US" sz="2333" b="1" dirty="0">
                <a:solidFill>
                  <a:srgbClr val="E2E6E9"/>
                </a:solidFill>
                <a:latin typeface="Asar" pitchFamily="34" charset="0"/>
                <a:ea typeface="Asar" pitchFamily="34" charset="-122"/>
                <a:cs typeface="Asar" pitchFamily="34" charset="-120"/>
              </a:rPr>
              <a:t>Data Sources</a:t>
            </a:r>
            <a:endParaRPr lang="en-US" sz="2333" b="1" dirty="0"/>
          </a:p>
        </p:txBody>
      </p:sp>
      <p:sp>
        <p:nvSpPr>
          <p:cNvPr id="10" name="Text 5"/>
          <p:cNvSpPr/>
          <p:nvPr/>
        </p:nvSpPr>
        <p:spPr>
          <a:xfrm>
            <a:off x="1599605" y="3269099"/>
            <a:ext cx="6714887" cy="758428"/>
          </a:xfrm>
          <a:prstGeom prst="rect">
            <a:avLst/>
          </a:prstGeom>
          <a:noFill/>
          <a:ln/>
        </p:spPr>
        <p:txBody>
          <a:bodyPr wrap="square" rtlCol="0" anchor="t"/>
          <a:lstStyle/>
          <a:p>
            <a:pPr marL="0" indent="0">
              <a:lnSpc>
                <a:spcPts val="2986"/>
              </a:lnSpc>
              <a:buNone/>
            </a:pPr>
            <a:r>
              <a:rPr lang="en-US" sz="1866" dirty="0">
                <a:solidFill>
                  <a:srgbClr val="E2E6E9"/>
                </a:solidFill>
                <a:latin typeface="Asar" pitchFamily="34" charset="0"/>
                <a:ea typeface="Asar" pitchFamily="34" charset="-122"/>
                <a:cs typeface="Asar" pitchFamily="34" charset="-120"/>
              </a:rPr>
              <a:t>Indian Meteorological Department (IMD), Local health departments.</a:t>
            </a:r>
            <a:endParaRPr lang="en-US" sz="1866" dirty="0"/>
          </a:p>
        </p:txBody>
      </p:sp>
      <p:sp>
        <p:nvSpPr>
          <p:cNvPr id="11" name="Shape 6"/>
          <p:cNvSpPr/>
          <p:nvPr/>
        </p:nvSpPr>
        <p:spPr>
          <a:xfrm>
            <a:off x="829508" y="4531043"/>
            <a:ext cx="533162" cy="533162"/>
          </a:xfrm>
          <a:prstGeom prst="roundRect">
            <a:avLst>
              <a:gd name="adj" fmla="val 18671"/>
            </a:avLst>
          </a:prstGeom>
          <a:solidFill>
            <a:srgbClr val="003180"/>
          </a:solidFill>
          <a:ln w="7620">
            <a:solidFill>
              <a:srgbClr val="194A99"/>
            </a:solidFill>
            <a:prstDash val="solid"/>
          </a:ln>
        </p:spPr>
      </p:sp>
      <p:sp>
        <p:nvSpPr>
          <p:cNvPr id="12" name="Text 7"/>
          <p:cNvSpPr/>
          <p:nvPr/>
        </p:nvSpPr>
        <p:spPr>
          <a:xfrm>
            <a:off x="996196" y="4619863"/>
            <a:ext cx="199787" cy="355521"/>
          </a:xfrm>
          <a:prstGeom prst="rect">
            <a:avLst/>
          </a:prstGeom>
          <a:noFill/>
          <a:ln/>
        </p:spPr>
        <p:txBody>
          <a:bodyPr wrap="none" rtlCol="0" anchor="t"/>
          <a:lstStyle/>
          <a:p>
            <a:pPr marL="0" indent="0" algn="ctr">
              <a:lnSpc>
                <a:spcPts val="2799"/>
              </a:lnSpc>
              <a:buNone/>
            </a:pPr>
            <a:r>
              <a:rPr lang="en-US" sz="2799" dirty="0">
                <a:solidFill>
                  <a:srgbClr val="E2E6E9"/>
                </a:solidFill>
                <a:latin typeface="Asar" pitchFamily="34" charset="0"/>
                <a:ea typeface="Asar" pitchFamily="34" charset="-122"/>
                <a:cs typeface="Asar" pitchFamily="34" charset="-120"/>
              </a:rPr>
              <a:t>2</a:t>
            </a:r>
            <a:endParaRPr lang="en-US" sz="2799" dirty="0"/>
          </a:p>
        </p:txBody>
      </p:sp>
      <p:sp>
        <p:nvSpPr>
          <p:cNvPr id="13" name="Text 8"/>
          <p:cNvSpPr/>
          <p:nvPr/>
        </p:nvSpPr>
        <p:spPr>
          <a:xfrm>
            <a:off x="1599605" y="4531043"/>
            <a:ext cx="2962632" cy="370284"/>
          </a:xfrm>
          <a:prstGeom prst="rect">
            <a:avLst/>
          </a:prstGeom>
          <a:noFill/>
          <a:ln/>
        </p:spPr>
        <p:txBody>
          <a:bodyPr wrap="none" rtlCol="0" anchor="t"/>
          <a:lstStyle/>
          <a:p>
            <a:pPr marL="0" indent="0">
              <a:lnSpc>
                <a:spcPts val="2916"/>
              </a:lnSpc>
              <a:buNone/>
            </a:pPr>
            <a:r>
              <a:rPr lang="en-US" sz="2333" b="1" dirty="0">
                <a:solidFill>
                  <a:srgbClr val="E2E6E9"/>
                </a:solidFill>
                <a:latin typeface="Asar" pitchFamily="34" charset="0"/>
                <a:ea typeface="Asar" pitchFamily="34" charset="-122"/>
                <a:cs typeface="Asar" pitchFamily="34" charset="-120"/>
              </a:rPr>
              <a:t>Types of Data</a:t>
            </a:r>
            <a:endParaRPr lang="en-US" sz="2333" b="1" dirty="0"/>
          </a:p>
        </p:txBody>
      </p:sp>
      <p:sp>
        <p:nvSpPr>
          <p:cNvPr id="14" name="Text 9"/>
          <p:cNvSpPr/>
          <p:nvPr/>
        </p:nvSpPr>
        <p:spPr>
          <a:xfrm>
            <a:off x="1599605" y="5043488"/>
            <a:ext cx="6714887" cy="758428"/>
          </a:xfrm>
          <a:prstGeom prst="rect">
            <a:avLst/>
          </a:prstGeom>
          <a:noFill/>
          <a:ln/>
        </p:spPr>
        <p:txBody>
          <a:bodyPr wrap="square" rtlCol="0" anchor="t"/>
          <a:lstStyle/>
          <a:p>
            <a:pPr marL="0" indent="0">
              <a:lnSpc>
                <a:spcPts val="2986"/>
              </a:lnSpc>
              <a:buNone/>
            </a:pPr>
            <a:r>
              <a:rPr lang="en-US" sz="1866" dirty="0">
                <a:solidFill>
                  <a:srgbClr val="E2E6E9"/>
                </a:solidFill>
                <a:latin typeface="Asar" pitchFamily="34" charset="0"/>
                <a:ea typeface="Asar" pitchFamily="34" charset="-122"/>
                <a:cs typeface="Asar" pitchFamily="34" charset="-120"/>
              </a:rPr>
              <a:t>Daily records of temperature, humidity, air pressure, wind speed, and heat wave-related deaths.</a:t>
            </a:r>
            <a:endParaRPr lang="en-US" sz="1866" dirty="0"/>
          </a:p>
        </p:txBody>
      </p:sp>
      <p:sp>
        <p:nvSpPr>
          <p:cNvPr id="15" name="Shape 10"/>
          <p:cNvSpPr/>
          <p:nvPr/>
        </p:nvSpPr>
        <p:spPr>
          <a:xfrm>
            <a:off x="829508" y="6305431"/>
            <a:ext cx="533162" cy="533162"/>
          </a:xfrm>
          <a:prstGeom prst="roundRect">
            <a:avLst>
              <a:gd name="adj" fmla="val 18671"/>
            </a:avLst>
          </a:prstGeom>
          <a:solidFill>
            <a:srgbClr val="003180"/>
          </a:solidFill>
          <a:ln w="7620">
            <a:solidFill>
              <a:srgbClr val="194A99"/>
            </a:solidFill>
            <a:prstDash val="solid"/>
          </a:ln>
        </p:spPr>
      </p:sp>
      <p:sp>
        <p:nvSpPr>
          <p:cNvPr id="16" name="Text 11"/>
          <p:cNvSpPr/>
          <p:nvPr/>
        </p:nvSpPr>
        <p:spPr>
          <a:xfrm>
            <a:off x="997029" y="6394252"/>
            <a:ext cx="198001" cy="355521"/>
          </a:xfrm>
          <a:prstGeom prst="rect">
            <a:avLst/>
          </a:prstGeom>
          <a:noFill/>
          <a:ln/>
        </p:spPr>
        <p:txBody>
          <a:bodyPr wrap="none" rtlCol="0" anchor="t"/>
          <a:lstStyle/>
          <a:p>
            <a:pPr marL="0" indent="0" algn="ctr">
              <a:lnSpc>
                <a:spcPts val="2799"/>
              </a:lnSpc>
              <a:buNone/>
            </a:pPr>
            <a:r>
              <a:rPr lang="en-US" sz="2799" dirty="0">
                <a:solidFill>
                  <a:srgbClr val="E2E6E9"/>
                </a:solidFill>
                <a:latin typeface="Asar" pitchFamily="34" charset="0"/>
                <a:ea typeface="Asar" pitchFamily="34" charset="-122"/>
                <a:cs typeface="Asar" pitchFamily="34" charset="-120"/>
              </a:rPr>
              <a:t>3</a:t>
            </a:r>
            <a:endParaRPr lang="en-US" sz="2799" dirty="0"/>
          </a:p>
        </p:txBody>
      </p:sp>
      <p:sp>
        <p:nvSpPr>
          <p:cNvPr id="17" name="Text 12"/>
          <p:cNvSpPr/>
          <p:nvPr/>
        </p:nvSpPr>
        <p:spPr>
          <a:xfrm>
            <a:off x="1599605" y="6305431"/>
            <a:ext cx="2962632" cy="370284"/>
          </a:xfrm>
          <a:prstGeom prst="rect">
            <a:avLst/>
          </a:prstGeom>
          <a:noFill/>
          <a:ln/>
        </p:spPr>
        <p:txBody>
          <a:bodyPr wrap="none" rtlCol="0" anchor="t"/>
          <a:lstStyle/>
          <a:p>
            <a:pPr marL="0" indent="0">
              <a:lnSpc>
                <a:spcPts val="2916"/>
              </a:lnSpc>
              <a:buNone/>
            </a:pPr>
            <a:r>
              <a:rPr lang="en-US" sz="2333" b="1" dirty="0">
                <a:solidFill>
                  <a:srgbClr val="E2E6E9"/>
                </a:solidFill>
                <a:latin typeface="Asar" pitchFamily="34" charset="0"/>
                <a:ea typeface="Asar" pitchFamily="34" charset="-122"/>
                <a:cs typeface="Asar" pitchFamily="34" charset="-120"/>
              </a:rPr>
              <a:t>Data Preprocessing</a:t>
            </a:r>
            <a:endParaRPr lang="en-US" sz="2333" b="1" dirty="0"/>
          </a:p>
        </p:txBody>
      </p:sp>
      <p:sp>
        <p:nvSpPr>
          <p:cNvPr id="18" name="Text 13"/>
          <p:cNvSpPr/>
          <p:nvPr/>
        </p:nvSpPr>
        <p:spPr>
          <a:xfrm>
            <a:off x="1599605" y="6817876"/>
            <a:ext cx="6714887" cy="758428"/>
          </a:xfrm>
          <a:prstGeom prst="rect">
            <a:avLst/>
          </a:prstGeom>
          <a:noFill/>
          <a:ln/>
        </p:spPr>
        <p:txBody>
          <a:bodyPr wrap="square" rtlCol="0" anchor="t"/>
          <a:lstStyle/>
          <a:p>
            <a:pPr marL="0" indent="0">
              <a:lnSpc>
                <a:spcPts val="2986"/>
              </a:lnSpc>
              <a:buNone/>
            </a:pPr>
            <a:r>
              <a:rPr lang="en-US" sz="1866" dirty="0">
                <a:solidFill>
                  <a:srgbClr val="E2E6E9"/>
                </a:solidFill>
                <a:latin typeface="Asar" pitchFamily="34" charset="0"/>
                <a:ea typeface="Asar" pitchFamily="34" charset="-122"/>
                <a:cs typeface="Asar" pitchFamily="34" charset="-120"/>
              </a:rPr>
              <a:t>Handling missing values, outlier detection, standardization, addressing class imbalance.</a:t>
            </a:r>
            <a:endParaRPr lang="en-US" sz="1866"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623FBD6-44E2-7FF6-8A63-6E791FCB270A}"/>
              </a:ext>
            </a:extLst>
          </p:cNvPr>
          <p:cNvPicPr>
            <a:picLocks noChangeAspect="1"/>
          </p:cNvPicPr>
          <p:nvPr/>
        </p:nvPicPr>
        <p:blipFill>
          <a:blip r:embed="rId2"/>
          <a:stretch>
            <a:fillRect/>
          </a:stretch>
        </p:blipFill>
        <p:spPr>
          <a:xfrm>
            <a:off x="0" y="0"/>
            <a:ext cx="14630400" cy="8229600"/>
          </a:xfrm>
          <a:prstGeom prst="rect">
            <a:avLst/>
          </a:prstGeom>
        </p:spPr>
      </p:pic>
      <p:sp>
        <p:nvSpPr>
          <p:cNvPr id="3" name="Shape 0">
            <a:extLst>
              <a:ext uri="{FF2B5EF4-FFF2-40B4-BE49-F238E27FC236}">
                <a16:creationId xmlns:a16="http://schemas.microsoft.com/office/drawing/2014/main" id="{9B20D79E-4DDB-5AA7-DC1E-2AE412AB0569}"/>
              </a:ext>
            </a:extLst>
          </p:cNvPr>
          <p:cNvSpPr/>
          <p:nvPr/>
        </p:nvSpPr>
        <p:spPr>
          <a:xfrm>
            <a:off x="0" y="0"/>
            <a:ext cx="14630400" cy="8229600"/>
          </a:xfrm>
          <a:prstGeom prst="rect">
            <a:avLst/>
          </a:prstGeom>
          <a:solidFill>
            <a:srgbClr val="09151A">
              <a:alpha val="75000"/>
            </a:srgbClr>
          </a:solidFill>
          <a:ln/>
        </p:spPr>
      </p:sp>
      <p:graphicFrame>
        <p:nvGraphicFramePr>
          <p:cNvPr id="4" name="Table 3">
            <a:extLst>
              <a:ext uri="{FF2B5EF4-FFF2-40B4-BE49-F238E27FC236}">
                <a16:creationId xmlns:a16="http://schemas.microsoft.com/office/drawing/2014/main" id="{101385AC-3754-21B6-04FB-377140F74399}"/>
              </a:ext>
            </a:extLst>
          </p:cNvPr>
          <p:cNvGraphicFramePr>
            <a:graphicFrameLocks noGrp="1"/>
          </p:cNvGraphicFramePr>
          <p:nvPr>
            <p:extLst>
              <p:ext uri="{D42A27DB-BD31-4B8C-83A1-F6EECF244321}">
                <p14:modId xmlns:p14="http://schemas.microsoft.com/office/powerpoint/2010/main" val="3095161029"/>
              </p:ext>
            </p:extLst>
          </p:nvPr>
        </p:nvGraphicFramePr>
        <p:xfrm>
          <a:off x="1108953" y="2890344"/>
          <a:ext cx="12533472" cy="4593024"/>
        </p:xfrm>
        <a:graphic>
          <a:graphicData uri="http://schemas.openxmlformats.org/drawingml/2006/table">
            <a:tbl>
              <a:tblPr firstRow="1" bandRow="1">
                <a:tableStyleId>{BC89EF96-8CEA-46FF-86C4-4CE0E7609802}</a:tableStyleId>
              </a:tblPr>
              <a:tblGrid>
                <a:gridCol w="1566684">
                  <a:extLst>
                    <a:ext uri="{9D8B030D-6E8A-4147-A177-3AD203B41FA5}">
                      <a16:colId xmlns:a16="http://schemas.microsoft.com/office/drawing/2014/main" val="779621869"/>
                    </a:ext>
                  </a:extLst>
                </a:gridCol>
                <a:gridCol w="1566684">
                  <a:extLst>
                    <a:ext uri="{9D8B030D-6E8A-4147-A177-3AD203B41FA5}">
                      <a16:colId xmlns:a16="http://schemas.microsoft.com/office/drawing/2014/main" val="1834522964"/>
                    </a:ext>
                  </a:extLst>
                </a:gridCol>
                <a:gridCol w="1566684">
                  <a:extLst>
                    <a:ext uri="{9D8B030D-6E8A-4147-A177-3AD203B41FA5}">
                      <a16:colId xmlns:a16="http://schemas.microsoft.com/office/drawing/2014/main" val="656351929"/>
                    </a:ext>
                  </a:extLst>
                </a:gridCol>
                <a:gridCol w="1566684">
                  <a:extLst>
                    <a:ext uri="{9D8B030D-6E8A-4147-A177-3AD203B41FA5}">
                      <a16:colId xmlns:a16="http://schemas.microsoft.com/office/drawing/2014/main" val="93624210"/>
                    </a:ext>
                  </a:extLst>
                </a:gridCol>
                <a:gridCol w="1566684">
                  <a:extLst>
                    <a:ext uri="{9D8B030D-6E8A-4147-A177-3AD203B41FA5}">
                      <a16:colId xmlns:a16="http://schemas.microsoft.com/office/drawing/2014/main" val="3434518839"/>
                    </a:ext>
                  </a:extLst>
                </a:gridCol>
                <a:gridCol w="1566684">
                  <a:extLst>
                    <a:ext uri="{9D8B030D-6E8A-4147-A177-3AD203B41FA5}">
                      <a16:colId xmlns:a16="http://schemas.microsoft.com/office/drawing/2014/main" val="1572749699"/>
                    </a:ext>
                  </a:extLst>
                </a:gridCol>
                <a:gridCol w="1566684">
                  <a:extLst>
                    <a:ext uri="{9D8B030D-6E8A-4147-A177-3AD203B41FA5}">
                      <a16:colId xmlns:a16="http://schemas.microsoft.com/office/drawing/2014/main" val="2989776592"/>
                    </a:ext>
                  </a:extLst>
                </a:gridCol>
                <a:gridCol w="1566684">
                  <a:extLst>
                    <a:ext uri="{9D8B030D-6E8A-4147-A177-3AD203B41FA5}">
                      <a16:colId xmlns:a16="http://schemas.microsoft.com/office/drawing/2014/main" val="1359761948"/>
                    </a:ext>
                  </a:extLst>
                </a:gridCol>
              </a:tblGrid>
              <a:tr h="765504">
                <a:tc>
                  <a:txBody>
                    <a:bodyPr/>
                    <a:lstStyle/>
                    <a:p>
                      <a:r>
                        <a:rPr lang="en-IN" sz="2000" dirty="0">
                          <a:solidFill>
                            <a:schemeClr val="bg1"/>
                          </a:solidFill>
                        </a:rPr>
                        <a:t>PLACE</a:t>
                      </a:r>
                    </a:p>
                  </a:txBody>
                  <a:tcPr/>
                </a:tc>
                <a:tc>
                  <a:txBody>
                    <a:bodyPr/>
                    <a:lstStyle/>
                    <a:p>
                      <a:r>
                        <a:rPr lang="en-IN" sz="2000" dirty="0">
                          <a:solidFill>
                            <a:schemeClr val="bg1"/>
                          </a:solidFill>
                        </a:rPr>
                        <a:t>DATE</a:t>
                      </a:r>
                    </a:p>
                  </a:txBody>
                  <a:tcPr/>
                </a:tc>
                <a:tc>
                  <a:txBody>
                    <a:bodyPr/>
                    <a:lstStyle/>
                    <a:p>
                      <a:r>
                        <a:rPr lang="en-IN" sz="2000" dirty="0">
                          <a:solidFill>
                            <a:schemeClr val="bg1"/>
                          </a:solidFill>
                        </a:rPr>
                        <a:t>TEMP</a:t>
                      </a:r>
                    </a:p>
                  </a:txBody>
                  <a:tcPr/>
                </a:tc>
                <a:tc>
                  <a:txBody>
                    <a:bodyPr/>
                    <a:lstStyle/>
                    <a:p>
                      <a:r>
                        <a:rPr lang="en-IN" sz="2000" dirty="0">
                          <a:solidFill>
                            <a:schemeClr val="bg1"/>
                          </a:solidFill>
                        </a:rPr>
                        <a:t>PRESSURE</a:t>
                      </a:r>
                    </a:p>
                  </a:txBody>
                  <a:tcPr/>
                </a:tc>
                <a:tc>
                  <a:txBody>
                    <a:bodyPr/>
                    <a:lstStyle/>
                    <a:p>
                      <a:r>
                        <a:rPr lang="en-IN" sz="2000" dirty="0">
                          <a:solidFill>
                            <a:schemeClr val="bg1"/>
                          </a:solidFill>
                        </a:rPr>
                        <a:t>HUMIDITY</a:t>
                      </a:r>
                    </a:p>
                  </a:txBody>
                  <a:tcPr/>
                </a:tc>
                <a:tc>
                  <a:txBody>
                    <a:bodyPr/>
                    <a:lstStyle/>
                    <a:p>
                      <a:r>
                        <a:rPr lang="en-IN" sz="2000" dirty="0">
                          <a:solidFill>
                            <a:schemeClr val="bg1"/>
                          </a:solidFill>
                        </a:rPr>
                        <a:t>WIND</a:t>
                      </a:r>
                    </a:p>
                  </a:txBody>
                  <a:tcPr/>
                </a:tc>
                <a:tc>
                  <a:txBody>
                    <a:bodyPr/>
                    <a:lstStyle/>
                    <a:p>
                      <a:r>
                        <a:rPr lang="en-IN" sz="2000" dirty="0">
                          <a:solidFill>
                            <a:schemeClr val="bg1"/>
                          </a:solidFill>
                        </a:rPr>
                        <a:t>PREC</a:t>
                      </a:r>
                    </a:p>
                  </a:txBody>
                  <a:tcPr/>
                </a:tc>
                <a:tc>
                  <a:txBody>
                    <a:bodyPr/>
                    <a:lstStyle/>
                    <a:p>
                      <a:r>
                        <a:rPr lang="en-IN" sz="2000" dirty="0">
                          <a:solidFill>
                            <a:schemeClr val="bg1"/>
                          </a:solidFill>
                        </a:rPr>
                        <a:t>AFFECTED</a:t>
                      </a:r>
                    </a:p>
                  </a:txBody>
                  <a:tcPr/>
                </a:tc>
                <a:extLst>
                  <a:ext uri="{0D108BD9-81ED-4DB2-BD59-A6C34878D82A}">
                    <a16:rowId xmlns:a16="http://schemas.microsoft.com/office/drawing/2014/main" val="3686118291"/>
                  </a:ext>
                </a:extLst>
              </a:tr>
              <a:tr h="765504">
                <a:tc>
                  <a:txBody>
                    <a:bodyPr/>
                    <a:lstStyle/>
                    <a:p>
                      <a:r>
                        <a:rPr lang="en-IN" sz="2000" dirty="0" err="1">
                          <a:solidFill>
                            <a:schemeClr val="bg1"/>
                          </a:solidFill>
                        </a:rPr>
                        <a:t>Balasore</a:t>
                      </a:r>
                      <a:endParaRPr lang="en-IN" sz="2000" dirty="0">
                        <a:solidFill>
                          <a:schemeClr val="bg1"/>
                        </a:solidFill>
                      </a:endParaRPr>
                    </a:p>
                  </a:txBody>
                  <a:tcPr/>
                </a:tc>
                <a:tc>
                  <a:txBody>
                    <a:bodyPr/>
                    <a:lstStyle/>
                    <a:p>
                      <a:r>
                        <a:rPr lang="en-IN" sz="2000" dirty="0">
                          <a:solidFill>
                            <a:schemeClr val="bg1"/>
                          </a:solidFill>
                        </a:rPr>
                        <a:t>15-4-2024</a:t>
                      </a:r>
                    </a:p>
                  </a:txBody>
                  <a:tcPr/>
                </a:tc>
                <a:tc>
                  <a:txBody>
                    <a:bodyPr/>
                    <a:lstStyle/>
                    <a:p>
                      <a:r>
                        <a:rPr lang="en-IN" sz="2000" dirty="0">
                          <a:solidFill>
                            <a:schemeClr val="bg1"/>
                          </a:solidFill>
                        </a:rPr>
                        <a:t>40</a:t>
                      </a:r>
                    </a:p>
                  </a:txBody>
                  <a:tcPr/>
                </a:tc>
                <a:tc>
                  <a:txBody>
                    <a:bodyPr/>
                    <a:lstStyle/>
                    <a:p>
                      <a:r>
                        <a:rPr lang="en-IN" sz="2000" dirty="0">
                          <a:solidFill>
                            <a:schemeClr val="bg1"/>
                          </a:solidFill>
                        </a:rPr>
                        <a:t>1012</a:t>
                      </a:r>
                    </a:p>
                  </a:txBody>
                  <a:tcPr/>
                </a:tc>
                <a:tc>
                  <a:txBody>
                    <a:bodyPr/>
                    <a:lstStyle/>
                    <a:p>
                      <a:r>
                        <a:rPr lang="en-IN" sz="2000" dirty="0">
                          <a:solidFill>
                            <a:schemeClr val="bg1"/>
                          </a:solidFill>
                        </a:rPr>
                        <a:t>89</a:t>
                      </a:r>
                    </a:p>
                  </a:txBody>
                  <a:tcPr/>
                </a:tc>
                <a:tc>
                  <a:txBody>
                    <a:bodyPr/>
                    <a:lstStyle/>
                    <a:p>
                      <a:r>
                        <a:rPr lang="en-IN" sz="2000" dirty="0">
                          <a:solidFill>
                            <a:schemeClr val="bg1"/>
                          </a:solidFill>
                        </a:rPr>
                        <a:t>17</a:t>
                      </a:r>
                    </a:p>
                  </a:txBody>
                  <a:tcPr/>
                </a:tc>
                <a:tc>
                  <a:txBody>
                    <a:bodyPr/>
                    <a:lstStyle/>
                    <a:p>
                      <a:r>
                        <a:rPr lang="en-IN" sz="2000" dirty="0">
                          <a:solidFill>
                            <a:schemeClr val="bg1"/>
                          </a:solidFill>
                        </a:rPr>
                        <a:t>0</a:t>
                      </a:r>
                    </a:p>
                  </a:txBody>
                  <a:tcPr/>
                </a:tc>
                <a:tc>
                  <a:txBody>
                    <a:bodyPr/>
                    <a:lstStyle/>
                    <a:p>
                      <a:r>
                        <a:rPr lang="en-IN" sz="2000" dirty="0">
                          <a:solidFill>
                            <a:schemeClr val="bg1"/>
                          </a:solidFill>
                        </a:rPr>
                        <a:t>1</a:t>
                      </a:r>
                    </a:p>
                  </a:txBody>
                  <a:tcPr/>
                </a:tc>
                <a:extLst>
                  <a:ext uri="{0D108BD9-81ED-4DB2-BD59-A6C34878D82A}">
                    <a16:rowId xmlns:a16="http://schemas.microsoft.com/office/drawing/2014/main" val="3638206730"/>
                  </a:ext>
                </a:extLst>
              </a:tr>
              <a:tr h="765504">
                <a:tc>
                  <a:txBody>
                    <a:bodyPr/>
                    <a:lstStyle/>
                    <a:p>
                      <a:r>
                        <a:rPr lang="en-IN" sz="2000" dirty="0" err="1">
                          <a:solidFill>
                            <a:schemeClr val="bg1"/>
                          </a:solidFill>
                        </a:rPr>
                        <a:t>Sundargarh</a:t>
                      </a:r>
                      <a:endParaRPr lang="en-IN" sz="2000" dirty="0">
                        <a:solidFill>
                          <a:schemeClr val="bg1"/>
                        </a:solidFill>
                      </a:endParaRPr>
                    </a:p>
                  </a:txBody>
                  <a:tcPr/>
                </a:tc>
                <a:tc>
                  <a:txBody>
                    <a:bodyPr/>
                    <a:lstStyle/>
                    <a:p>
                      <a:r>
                        <a:rPr lang="en-IN" sz="2000" dirty="0">
                          <a:solidFill>
                            <a:schemeClr val="bg1"/>
                          </a:solidFill>
                        </a:rPr>
                        <a:t>15-4-2024</a:t>
                      </a:r>
                    </a:p>
                  </a:txBody>
                  <a:tcPr/>
                </a:tc>
                <a:tc>
                  <a:txBody>
                    <a:bodyPr/>
                    <a:lstStyle/>
                    <a:p>
                      <a:r>
                        <a:rPr lang="en-IN" sz="2000" dirty="0">
                          <a:solidFill>
                            <a:schemeClr val="bg1"/>
                          </a:solidFill>
                        </a:rPr>
                        <a:t>40</a:t>
                      </a:r>
                    </a:p>
                  </a:txBody>
                  <a:tcPr/>
                </a:tc>
                <a:tc>
                  <a:txBody>
                    <a:bodyPr/>
                    <a:lstStyle/>
                    <a:p>
                      <a:r>
                        <a:rPr lang="en-IN" sz="2000" dirty="0">
                          <a:solidFill>
                            <a:schemeClr val="bg1"/>
                          </a:solidFill>
                        </a:rPr>
                        <a:t>1012</a:t>
                      </a:r>
                    </a:p>
                  </a:txBody>
                  <a:tcPr/>
                </a:tc>
                <a:tc>
                  <a:txBody>
                    <a:bodyPr/>
                    <a:lstStyle/>
                    <a:p>
                      <a:r>
                        <a:rPr lang="en-IN" sz="2000" dirty="0">
                          <a:solidFill>
                            <a:schemeClr val="bg1"/>
                          </a:solidFill>
                        </a:rPr>
                        <a:t>80</a:t>
                      </a:r>
                    </a:p>
                  </a:txBody>
                  <a:tcPr/>
                </a:tc>
                <a:tc>
                  <a:txBody>
                    <a:bodyPr/>
                    <a:lstStyle/>
                    <a:p>
                      <a:r>
                        <a:rPr lang="en-IN" sz="2000" dirty="0">
                          <a:solidFill>
                            <a:schemeClr val="bg1"/>
                          </a:solidFill>
                        </a:rPr>
                        <a:t>9</a:t>
                      </a:r>
                    </a:p>
                  </a:txBody>
                  <a:tcPr/>
                </a:tc>
                <a:tc>
                  <a:txBody>
                    <a:bodyPr/>
                    <a:lstStyle/>
                    <a:p>
                      <a:r>
                        <a:rPr lang="en-IN" sz="2000" dirty="0">
                          <a:solidFill>
                            <a:schemeClr val="bg1"/>
                          </a:solidFill>
                        </a:rPr>
                        <a:t>0</a:t>
                      </a:r>
                    </a:p>
                  </a:txBody>
                  <a:tcPr/>
                </a:tc>
                <a:tc>
                  <a:txBody>
                    <a:bodyPr/>
                    <a:lstStyle/>
                    <a:p>
                      <a:r>
                        <a:rPr lang="en-IN" sz="2000" dirty="0">
                          <a:solidFill>
                            <a:schemeClr val="bg1"/>
                          </a:solidFill>
                        </a:rPr>
                        <a:t>35</a:t>
                      </a:r>
                    </a:p>
                  </a:txBody>
                  <a:tcPr/>
                </a:tc>
                <a:extLst>
                  <a:ext uri="{0D108BD9-81ED-4DB2-BD59-A6C34878D82A}">
                    <a16:rowId xmlns:a16="http://schemas.microsoft.com/office/drawing/2014/main" val="1126795481"/>
                  </a:ext>
                </a:extLst>
              </a:tr>
              <a:tr h="765504">
                <a:tc>
                  <a:txBody>
                    <a:bodyPr/>
                    <a:lstStyle/>
                    <a:p>
                      <a:r>
                        <a:rPr lang="en-IN" sz="2000" dirty="0">
                          <a:solidFill>
                            <a:schemeClr val="bg1"/>
                          </a:solidFill>
                        </a:rPr>
                        <a:t>Mayurbhanj</a:t>
                      </a:r>
                    </a:p>
                  </a:txBody>
                  <a:tcPr/>
                </a:tc>
                <a:tc>
                  <a:txBody>
                    <a:bodyPr/>
                    <a:lstStyle/>
                    <a:p>
                      <a:r>
                        <a:rPr lang="en-IN" sz="2000" dirty="0">
                          <a:solidFill>
                            <a:schemeClr val="bg1"/>
                          </a:solidFill>
                        </a:rPr>
                        <a:t>15-4-2024</a:t>
                      </a:r>
                    </a:p>
                  </a:txBody>
                  <a:tcPr/>
                </a:tc>
                <a:tc>
                  <a:txBody>
                    <a:bodyPr/>
                    <a:lstStyle/>
                    <a:p>
                      <a:r>
                        <a:rPr lang="en-IN" sz="2000" dirty="0">
                          <a:solidFill>
                            <a:schemeClr val="bg1"/>
                          </a:solidFill>
                        </a:rPr>
                        <a:t>39</a:t>
                      </a:r>
                    </a:p>
                  </a:txBody>
                  <a:tcPr/>
                </a:tc>
                <a:tc>
                  <a:txBody>
                    <a:bodyPr/>
                    <a:lstStyle/>
                    <a:p>
                      <a:r>
                        <a:rPr lang="en-IN" sz="2000" dirty="0">
                          <a:solidFill>
                            <a:schemeClr val="bg1"/>
                          </a:solidFill>
                        </a:rPr>
                        <a:t>1011</a:t>
                      </a:r>
                    </a:p>
                  </a:txBody>
                  <a:tcPr/>
                </a:tc>
                <a:tc>
                  <a:txBody>
                    <a:bodyPr/>
                    <a:lstStyle/>
                    <a:p>
                      <a:r>
                        <a:rPr lang="en-IN" sz="2000" dirty="0">
                          <a:solidFill>
                            <a:schemeClr val="bg1"/>
                          </a:solidFill>
                        </a:rPr>
                        <a:t>93</a:t>
                      </a:r>
                    </a:p>
                  </a:txBody>
                  <a:tcPr/>
                </a:tc>
                <a:tc>
                  <a:txBody>
                    <a:bodyPr/>
                    <a:lstStyle/>
                    <a:p>
                      <a:r>
                        <a:rPr lang="en-IN" sz="2000" dirty="0">
                          <a:solidFill>
                            <a:schemeClr val="bg1"/>
                          </a:solidFill>
                        </a:rPr>
                        <a:t>6</a:t>
                      </a:r>
                    </a:p>
                  </a:txBody>
                  <a:tcPr/>
                </a:tc>
                <a:tc>
                  <a:txBody>
                    <a:bodyPr/>
                    <a:lstStyle/>
                    <a:p>
                      <a:r>
                        <a:rPr lang="en-IN" sz="2000" dirty="0">
                          <a:solidFill>
                            <a:schemeClr val="bg1"/>
                          </a:solidFill>
                        </a:rPr>
                        <a:t>0</a:t>
                      </a:r>
                    </a:p>
                  </a:txBody>
                  <a:tcPr/>
                </a:tc>
                <a:tc>
                  <a:txBody>
                    <a:bodyPr/>
                    <a:lstStyle/>
                    <a:p>
                      <a:r>
                        <a:rPr lang="en-IN" sz="2000" dirty="0">
                          <a:solidFill>
                            <a:schemeClr val="bg1"/>
                          </a:solidFill>
                        </a:rPr>
                        <a:t>7</a:t>
                      </a:r>
                    </a:p>
                  </a:txBody>
                  <a:tcPr/>
                </a:tc>
                <a:extLst>
                  <a:ext uri="{0D108BD9-81ED-4DB2-BD59-A6C34878D82A}">
                    <a16:rowId xmlns:a16="http://schemas.microsoft.com/office/drawing/2014/main" val="1479664247"/>
                  </a:ext>
                </a:extLst>
              </a:tr>
              <a:tr h="765504">
                <a:tc>
                  <a:txBody>
                    <a:bodyPr/>
                    <a:lstStyle/>
                    <a:p>
                      <a:r>
                        <a:rPr lang="en-IN" sz="2000" dirty="0" err="1">
                          <a:solidFill>
                            <a:schemeClr val="bg1"/>
                          </a:solidFill>
                        </a:rPr>
                        <a:t>Angul</a:t>
                      </a:r>
                      <a:endParaRPr lang="en-IN" sz="2000" dirty="0">
                        <a:solidFill>
                          <a:schemeClr val="bg1"/>
                        </a:solidFill>
                      </a:endParaRPr>
                    </a:p>
                  </a:txBody>
                  <a:tcPr/>
                </a:tc>
                <a:tc>
                  <a:txBody>
                    <a:bodyPr/>
                    <a:lstStyle/>
                    <a:p>
                      <a:r>
                        <a:rPr lang="en-IN" sz="2000" dirty="0">
                          <a:solidFill>
                            <a:schemeClr val="bg1"/>
                          </a:solidFill>
                        </a:rPr>
                        <a:t>15-4-2024</a:t>
                      </a:r>
                    </a:p>
                  </a:txBody>
                  <a:tcPr/>
                </a:tc>
                <a:tc>
                  <a:txBody>
                    <a:bodyPr/>
                    <a:lstStyle/>
                    <a:p>
                      <a:r>
                        <a:rPr lang="en-IN" sz="2000" dirty="0">
                          <a:solidFill>
                            <a:schemeClr val="bg1"/>
                          </a:solidFill>
                        </a:rPr>
                        <a:t>40</a:t>
                      </a:r>
                    </a:p>
                  </a:txBody>
                  <a:tcPr/>
                </a:tc>
                <a:tc>
                  <a:txBody>
                    <a:bodyPr/>
                    <a:lstStyle/>
                    <a:p>
                      <a:r>
                        <a:rPr lang="en-IN" sz="2000" dirty="0">
                          <a:solidFill>
                            <a:schemeClr val="bg1"/>
                          </a:solidFill>
                        </a:rPr>
                        <a:t>1012</a:t>
                      </a:r>
                    </a:p>
                  </a:txBody>
                  <a:tcPr/>
                </a:tc>
                <a:tc>
                  <a:txBody>
                    <a:bodyPr/>
                    <a:lstStyle/>
                    <a:p>
                      <a:r>
                        <a:rPr lang="en-IN" sz="2000" dirty="0">
                          <a:solidFill>
                            <a:schemeClr val="bg1"/>
                          </a:solidFill>
                        </a:rPr>
                        <a:t>89</a:t>
                      </a:r>
                    </a:p>
                  </a:txBody>
                  <a:tcPr/>
                </a:tc>
                <a:tc>
                  <a:txBody>
                    <a:bodyPr/>
                    <a:lstStyle/>
                    <a:p>
                      <a:r>
                        <a:rPr lang="en-IN" sz="2000" dirty="0">
                          <a:solidFill>
                            <a:schemeClr val="bg1"/>
                          </a:solidFill>
                        </a:rPr>
                        <a:t>17</a:t>
                      </a:r>
                    </a:p>
                  </a:txBody>
                  <a:tcPr/>
                </a:tc>
                <a:tc>
                  <a:txBody>
                    <a:bodyPr/>
                    <a:lstStyle/>
                    <a:p>
                      <a:r>
                        <a:rPr lang="en-IN" sz="2000" dirty="0">
                          <a:solidFill>
                            <a:schemeClr val="bg1"/>
                          </a:solidFill>
                        </a:rPr>
                        <a:t>0</a:t>
                      </a:r>
                    </a:p>
                  </a:txBody>
                  <a:tcPr/>
                </a:tc>
                <a:tc>
                  <a:txBody>
                    <a:bodyPr/>
                    <a:lstStyle/>
                    <a:p>
                      <a:r>
                        <a:rPr lang="en-IN" sz="2000" dirty="0">
                          <a:solidFill>
                            <a:schemeClr val="bg1"/>
                          </a:solidFill>
                        </a:rPr>
                        <a:t>7</a:t>
                      </a:r>
                    </a:p>
                  </a:txBody>
                  <a:tcPr/>
                </a:tc>
                <a:extLst>
                  <a:ext uri="{0D108BD9-81ED-4DB2-BD59-A6C34878D82A}">
                    <a16:rowId xmlns:a16="http://schemas.microsoft.com/office/drawing/2014/main" val="4125889144"/>
                  </a:ext>
                </a:extLst>
              </a:tr>
              <a:tr h="765504">
                <a:tc>
                  <a:txBody>
                    <a:bodyPr/>
                    <a:lstStyle/>
                    <a:p>
                      <a:r>
                        <a:rPr lang="en-IN" sz="2000" dirty="0" err="1">
                          <a:solidFill>
                            <a:schemeClr val="bg1"/>
                          </a:solidFill>
                        </a:rPr>
                        <a:t>Balangir</a:t>
                      </a:r>
                      <a:endParaRPr lang="en-IN" sz="2000" dirty="0">
                        <a:solidFill>
                          <a:schemeClr val="bg1"/>
                        </a:solidFill>
                      </a:endParaRPr>
                    </a:p>
                  </a:txBody>
                  <a:tcPr/>
                </a:tc>
                <a:tc>
                  <a:txBody>
                    <a:bodyPr/>
                    <a:lstStyle/>
                    <a:p>
                      <a:r>
                        <a:rPr lang="en-IN" sz="2000" dirty="0">
                          <a:solidFill>
                            <a:schemeClr val="bg1"/>
                          </a:solidFill>
                        </a:rPr>
                        <a:t>3-6-2024 </a:t>
                      </a:r>
                    </a:p>
                  </a:txBody>
                  <a:tcPr/>
                </a:tc>
                <a:tc>
                  <a:txBody>
                    <a:bodyPr/>
                    <a:lstStyle/>
                    <a:p>
                      <a:r>
                        <a:rPr lang="en-IN" sz="2000" dirty="0">
                          <a:solidFill>
                            <a:schemeClr val="bg1"/>
                          </a:solidFill>
                        </a:rPr>
                        <a:t>38</a:t>
                      </a:r>
                    </a:p>
                  </a:txBody>
                  <a:tcPr/>
                </a:tc>
                <a:tc>
                  <a:txBody>
                    <a:bodyPr/>
                    <a:lstStyle/>
                    <a:p>
                      <a:r>
                        <a:rPr lang="en-IN" sz="2000" dirty="0">
                          <a:solidFill>
                            <a:schemeClr val="bg1"/>
                          </a:solidFill>
                        </a:rPr>
                        <a:t>1001</a:t>
                      </a:r>
                    </a:p>
                  </a:txBody>
                  <a:tcPr/>
                </a:tc>
                <a:tc>
                  <a:txBody>
                    <a:bodyPr/>
                    <a:lstStyle/>
                    <a:p>
                      <a:r>
                        <a:rPr lang="en-IN" sz="2000" dirty="0">
                          <a:solidFill>
                            <a:schemeClr val="bg1"/>
                          </a:solidFill>
                        </a:rPr>
                        <a:t>48</a:t>
                      </a:r>
                    </a:p>
                  </a:txBody>
                  <a:tcPr/>
                </a:tc>
                <a:tc>
                  <a:txBody>
                    <a:bodyPr/>
                    <a:lstStyle/>
                    <a:p>
                      <a:r>
                        <a:rPr lang="en-IN" sz="2000" dirty="0">
                          <a:solidFill>
                            <a:schemeClr val="bg1"/>
                          </a:solidFill>
                        </a:rPr>
                        <a:t>6</a:t>
                      </a:r>
                    </a:p>
                  </a:txBody>
                  <a:tcPr/>
                </a:tc>
                <a:tc>
                  <a:txBody>
                    <a:bodyPr/>
                    <a:lstStyle/>
                    <a:p>
                      <a:r>
                        <a:rPr lang="en-IN" sz="2000" dirty="0">
                          <a:solidFill>
                            <a:schemeClr val="bg1"/>
                          </a:solidFill>
                        </a:rPr>
                        <a:t>1.6</a:t>
                      </a:r>
                    </a:p>
                  </a:txBody>
                  <a:tcPr/>
                </a:tc>
                <a:tc>
                  <a:txBody>
                    <a:bodyPr/>
                    <a:lstStyle/>
                    <a:p>
                      <a:r>
                        <a:rPr lang="en-IN" sz="2000" dirty="0">
                          <a:solidFill>
                            <a:schemeClr val="bg1"/>
                          </a:solidFill>
                        </a:rPr>
                        <a:t>13</a:t>
                      </a:r>
                    </a:p>
                  </a:txBody>
                  <a:tcPr/>
                </a:tc>
                <a:extLst>
                  <a:ext uri="{0D108BD9-81ED-4DB2-BD59-A6C34878D82A}">
                    <a16:rowId xmlns:a16="http://schemas.microsoft.com/office/drawing/2014/main" val="2192006680"/>
                  </a:ext>
                </a:extLst>
              </a:tr>
            </a:tbl>
          </a:graphicData>
        </a:graphic>
      </p:graphicFrame>
      <p:sp>
        <p:nvSpPr>
          <p:cNvPr id="5" name="TextBox 4">
            <a:extLst>
              <a:ext uri="{FF2B5EF4-FFF2-40B4-BE49-F238E27FC236}">
                <a16:creationId xmlns:a16="http://schemas.microsoft.com/office/drawing/2014/main" id="{BBD6D7AA-BDC8-1F6B-1101-BA6153200D0C}"/>
              </a:ext>
            </a:extLst>
          </p:cNvPr>
          <p:cNvSpPr txBox="1"/>
          <p:nvPr/>
        </p:nvSpPr>
        <p:spPr>
          <a:xfrm>
            <a:off x="1108953" y="861848"/>
            <a:ext cx="5312868" cy="830997"/>
          </a:xfrm>
          <a:prstGeom prst="rect">
            <a:avLst/>
          </a:prstGeom>
          <a:noFill/>
        </p:spPr>
        <p:txBody>
          <a:bodyPr wrap="square" rtlCol="0">
            <a:spAutoFit/>
          </a:bodyPr>
          <a:lstStyle/>
          <a:p>
            <a:r>
              <a:rPr lang="en-US" sz="4800" b="1" dirty="0">
                <a:solidFill>
                  <a:srgbClr val="F5F0F0"/>
                </a:solidFill>
                <a:latin typeface="Asar" pitchFamily="34" charset="0"/>
                <a:ea typeface="Asar" pitchFamily="34" charset="-122"/>
                <a:cs typeface="Asar" pitchFamily="34" charset="-120"/>
              </a:rPr>
              <a:t>Dataset</a:t>
            </a:r>
            <a:endParaRPr lang="en-IN" sz="4800" dirty="0"/>
          </a:p>
        </p:txBody>
      </p:sp>
    </p:spTree>
    <p:extLst>
      <p:ext uri="{BB962C8B-B14F-4D97-AF65-F5344CB8AC3E}">
        <p14:creationId xmlns:p14="http://schemas.microsoft.com/office/powerpoint/2010/main" val="209810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p:cNvPicPr>
            <a:picLocks noChangeAspect="1"/>
          </p:cNvPicPr>
          <p:nvPr/>
        </p:nvPicPr>
        <p:blipFill>
          <a:blip r:embed="rId5"/>
          <a:srcRect/>
          <a:stretch/>
        </p:blipFill>
        <p:spPr>
          <a:xfrm>
            <a:off x="9478685" y="2308413"/>
            <a:ext cx="4817030" cy="3612773"/>
          </a:xfrm>
          <a:prstGeom prst="rect">
            <a:avLst/>
          </a:prstGeom>
        </p:spPr>
      </p:pic>
      <p:sp>
        <p:nvSpPr>
          <p:cNvPr id="6" name="Text 1"/>
          <p:cNvSpPr/>
          <p:nvPr/>
        </p:nvSpPr>
        <p:spPr>
          <a:xfrm>
            <a:off x="864037" y="768191"/>
            <a:ext cx="6172200" cy="771525"/>
          </a:xfrm>
          <a:prstGeom prst="rect">
            <a:avLst/>
          </a:prstGeom>
          <a:noFill/>
          <a:ln/>
        </p:spPr>
        <p:txBody>
          <a:bodyPr wrap="none" rtlCol="0" anchor="t"/>
          <a:lstStyle/>
          <a:p>
            <a:pPr marL="0" indent="0">
              <a:lnSpc>
                <a:spcPts val="6075"/>
              </a:lnSpc>
              <a:buNone/>
            </a:pPr>
            <a:r>
              <a:rPr lang="en-US" sz="4860" b="1" dirty="0">
                <a:solidFill>
                  <a:srgbClr val="F5F0F0"/>
                </a:solidFill>
                <a:latin typeface="Asar" pitchFamily="34" charset="0"/>
                <a:ea typeface="Asar" pitchFamily="34" charset="-122"/>
                <a:cs typeface="Asar" pitchFamily="34" charset="-120"/>
              </a:rPr>
              <a:t>Methodology</a:t>
            </a:r>
            <a:endParaRPr lang="en-US" sz="4860" b="1" dirty="0"/>
          </a:p>
        </p:txBody>
      </p:sp>
      <p:sp>
        <p:nvSpPr>
          <p:cNvPr id="7" name="Shape 2"/>
          <p:cNvSpPr/>
          <p:nvPr/>
        </p:nvSpPr>
        <p:spPr>
          <a:xfrm>
            <a:off x="1218962" y="1910001"/>
            <a:ext cx="30837" cy="5551408"/>
          </a:xfrm>
          <a:prstGeom prst="roundRect">
            <a:avLst>
              <a:gd name="adj" fmla="val 336262"/>
            </a:avLst>
          </a:prstGeom>
          <a:solidFill>
            <a:srgbClr val="194A99"/>
          </a:solidFill>
          <a:ln/>
        </p:spPr>
      </p:sp>
      <p:sp>
        <p:nvSpPr>
          <p:cNvPr id="8" name="Shape 3"/>
          <p:cNvSpPr/>
          <p:nvPr/>
        </p:nvSpPr>
        <p:spPr>
          <a:xfrm>
            <a:off x="1512034" y="2449890"/>
            <a:ext cx="864037" cy="30837"/>
          </a:xfrm>
          <a:prstGeom prst="roundRect">
            <a:avLst>
              <a:gd name="adj" fmla="val 336262"/>
            </a:avLst>
          </a:prstGeom>
          <a:solidFill>
            <a:srgbClr val="194A99"/>
          </a:solidFill>
          <a:ln/>
        </p:spPr>
      </p:sp>
      <p:sp>
        <p:nvSpPr>
          <p:cNvPr id="9" name="Shape 4"/>
          <p:cNvSpPr/>
          <p:nvPr/>
        </p:nvSpPr>
        <p:spPr>
          <a:xfrm>
            <a:off x="956608" y="2187654"/>
            <a:ext cx="555427" cy="555427"/>
          </a:xfrm>
          <a:prstGeom prst="roundRect">
            <a:avLst>
              <a:gd name="adj" fmla="val 18669"/>
            </a:avLst>
          </a:prstGeom>
          <a:solidFill>
            <a:srgbClr val="003180"/>
          </a:solidFill>
          <a:ln w="15240">
            <a:solidFill>
              <a:srgbClr val="194A99"/>
            </a:solidFill>
            <a:prstDash val="solid"/>
          </a:ln>
        </p:spPr>
      </p:sp>
      <p:sp>
        <p:nvSpPr>
          <p:cNvPr id="10" name="Text 5"/>
          <p:cNvSpPr/>
          <p:nvPr/>
        </p:nvSpPr>
        <p:spPr>
          <a:xfrm>
            <a:off x="1149132" y="2280166"/>
            <a:ext cx="170378" cy="370284"/>
          </a:xfrm>
          <a:prstGeom prst="rect">
            <a:avLst/>
          </a:prstGeom>
          <a:noFill/>
          <a:ln/>
        </p:spPr>
        <p:txBody>
          <a:bodyPr wrap="none" rtlCol="0" anchor="t"/>
          <a:lstStyle/>
          <a:p>
            <a:pPr marL="0" indent="0" algn="ctr">
              <a:lnSpc>
                <a:spcPts val="2916"/>
              </a:lnSpc>
              <a:buNone/>
            </a:pPr>
            <a:r>
              <a:rPr lang="en-US" sz="2916" dirty="0">
                <a:solidFill>
                  <a:srgbClr val="E2E6E9"/>
                </a:solidFill>
                <a:latin typeface="Asar" pitchFamily="34" charset="0"/>
                <a:ea typeface="Asar" pitchFamily="34" charset="-122"/>
                <a:cs typeface="Asar" pitchFamily="34" charset="-120"/>
              </a:rPr>
              <a:t>1</a:t>
            </a:r>
            <a:endParaRPr lang="en-US" sz="2916" dirty="0"/>
          </a:p>
        </p:txBody>
      </p:sp>
      <p:sp>
        <p:nvSpPr>
          <p:cNvPr id="11" name="Text 6"/>
          <p:cNvSpPr/>
          <p:nvPr/>
        </p:nvSpPr>
        <p:spPr>
          <a:xfrm>
            <a:off x="2592110" y="2156817"/>
            <a:ext cx="3086100" cy="385763"/>
          </a:xfrm>
          <a:prstGeom prst="rect">
            <a:avLst/>
          </a:prstGeom>
          <a:noFill/>
          <a:ln/>
        </p:spPr>
        <p:txBody>
          <a:bodyPr wrap="none" rtlCol="0" anchor="t"/>
          <a:lstStyle/>
          <a:p>
            <a:pPr marL="0" indent="0" algn="l">
              <a:lnSpc>
                <a:spcPts val="3038"/>
              </a:lnSpc>
              <a:buNone/>
            </a:pPr>
            <a:r>
              <a:rPr lang="en-US" sz="2430" b="1" dirty="0">
                <a:solidFill>
                  <a:srgbClr val="E2E6E9"/>
                </a:solidFill>
                <a:latin typeface="Asar" pitchFamily="34" charset="0"/>
                <a:ea typeface="Asar" pitchFamily="34" charset="-122"/>
                <a:cs typeface="Asar" pitchFamily="34" charset="-120"/>
              </a:rPr>
              <a:t>Base Level</a:t>
            </a:r>
            <a:endParaRPr lang="en-US" sz="2430" b="1" dirty="0"/>
          </a:p>
        </p:txBody>
      </p:sp>
      <p:sp>
        <p:nvSpPr>
          <p:cNvPr id="12" name="Text 7"/>
          <p:cNvSpPr/>
          <p:nvPr/>
        </p:nvSpPr>
        <p:spPr>
          <a:xfrm>
            <a:off x="2592110" y="2690693"/>
            <a:ext cx="5687854" cy="790099"/>
          </a:xfrm>
          <a:prstGeom prst="rect">
            <a:avLst/>
          </a:prstGeom>
          <a:noFill/>
          <a:ln/>
        </p:spPr>
        <p:txBody>
          <a:bodyPr wrap="square" rtlCol="0" anchor="t"/>
          <a:lstStyle/>
          <a:p>
            <a:pPr marL="0" indent="0" algn="l">
              <a:lnSpc>
                <a:spcPts val="3110"/>
              </a:lnSpc>
              <a:buNone/>
            </a:pPr>
            <a:r>
              <a:rPr lang="en-US" sz="1944" dirty="0">
                <a:solidFill>
                  <a:srgbClr val="E2E6E9"/>
                </a:solidFill>
                <a:latin typeface="Asar" pitchFamily="34" charset="0"/>
                <a:ea typeface="Asar" pitchFamily="34" charset="-122"/>
                <a:cs typeface="Asar" pitchFamily="34" charset="-120"/>
              </a:rPr>
              <a:t>Multiple linear regression, ridge regression, and support vector regressor (SVR).</a:t>
            </a:r>
            <a:endParaRPr lang="en-US" sz="1944" dirty="0"/>
          </a:p>
        </p:txBody>
      </p:sp>
      <p:sp>
        <p:nvSpPr>
          <p:cNvPr id="13" name="Shape 8"/>
          <p:cNvSpPr/>
          <p:nvPr/>
        </p:nvSpPr>
        <p:spPr>
          <a:xfrm>
            <a:off x="1512034" y="4514314"/>
            <a:ext cx="864037" cy="30837"/>
          </a:xfrm>
          <a:prstGeom prst="roundRect">
            <a:avLst>
              <a:gd name="adj" fmla="val 336262"/>
            </a:avLst>
          </a:prstGeom>
          <a:solidFill>
            <a:srgbClr val="194A99"/>
          </a:solidFill>
          <a:ln/>
        </p:spPr>
      </p:sp>
      <p:sp>
        <p:nvSpPr>
          <p:cNvPr id="14" name="Shape 9"/>
          <p:cNvSpPr/>
          <p:nvPr/>
        </p:nvSpPr>
        <p:spPr>
          <a:xfrm>
            <a:off x="956608" y="4252079"/>
            <a:ext cx="555427" cy="555427"/>
          </a:xfrm>
          <a:prstGeom prst="roundRect">
            <a:avLst>
              <a:gd name="adj" fmla="val 18669"/>
            </a:avLst>
          </a:prstGeom>
          <a:solidFill>
            <a:srgbClr val="003180"/>
          </a:solidFill>
          <a:ln w="15240">
            <a:solidFill>
              <a:srgbClr val="194A99"/>
            </a:solidFill>
            <a:prstDash val="solid"/>
          </a:ln>
        </p:spPr>
      </p:sp>
      <p:sp>
        <p:nvSpPr>
          <p:cNvPr id="15" name="Text 10"/>
          <p:cNvSpPr/>
          <p:nvPr/>
        </p:nvSpPr>
        <p:spPr>
          <a:xfrm>
            <a:off x="1130201" y="4344591"/>
            <a:ext cx="208121" cy="370284"/>
          </a:xfrm>
          <a:prstGeom prst="rect">
            <a:avLst/>
          </a:prstGeom>
          <a:noFill/>
          <a:ln/>
        </p:spPr>
        <p:txBody>
          <a:bodyPr wrap="none" rtlCol="0" anchor="t"/>
          <a:lstStyle/>
          <a:p>
            <a:pPr marL="0" indent="0" algn="ctr">
              <a:lnSpc>
                <a:spcPts val="2916"/>
              </a:lnSpc>
              <a:buNone/>
            </a:pPr>
            <a:r>
              <a:rPr lang="en-US" sz="2916" dirty="0">
                <a:solidFill>
                  <a:srgbClr val="E2E6E9"/>
                </a:solidFill>
                <a:latin typeface="Asar" pitchFamily="34" charset="0"/>
                <a:ea typeface="Asar" pitchFamily="34" charset="-122"/>
                <a:cs typeface="Asar" pitchFamily="34" charset="-120"/>
              </a:rPr>
              <a:t>2</a:t>
            </a:r>
            <a:endParaRPr lang="en-US" sz="2916" dirty="0"/>
          </a:p>
        </p:txBody>
      </p:sp>
      <p:sp>
        <p:nvSpPr>
          <p:cNvPr id="16" name="Text 11"/>
          <p:cNvSpPr/>
          <p:nvPr/>
        </p:nvSpPr>
        <p:spPr>
          <a:xfrm>
            <a:off x="2592110" y="4221242"/>
            <a:ext cx="3086100" cy="385763"/>
          </a:xfrm>
          <a:prstGeom prst="rect">
            <a:avLst/>
          </a:prstGeom>
          <a:noFill/>
          <a:ln/>
        </p:spPr>
        <p:txBody>
          <a:bodyPr wrap="none" rtlCol="0" anchor="t"/>
          <a:lstStyle/>
          <a:p>
            <a:pPr marL="0" indent="0" algn="l">
              <a:lnSpc>
                <a:spcPts val="3038"/>
              </a:lnSpc>
              <a:buNone/>
            </a:pPr>
            <a:r>
              <a:rPr lang="en-US" sz="2430" b="1" dirty="0">
                <a:solidFill>
                  <a:srgbClr val="E2E6E9"/>
                </a:solidFill>
                <a:latin typeface="Asar" pitchFamily="34" charset="0"/>
                <a:ea typeface="Asar" pitchFamily="34" charset="-122"/>
                <a:cs typeface="Asar" pitchFamily="34" charset="-120"/>
              </a:rPr>
              <a:t>Meta Level</a:t>
            </a:r>
            <a:endParaRPr lang="en-US" sz="2430" b="1" dirty="0"/>
          </a:p>
        </p:txBody>
      </p:sp>
      <p:sp>
        <p:nvSpPr>
          <p:cNvPr id="17" name="Text 12"/>
          <p:cNvSpPr/>
          <p:nvPr/>
        </p:nvSpPr>
        <p:spPr>
          <a:xfrm>
            <a:off x="2592110" y="4755118"/>
            <a:ext cx="5687854" cy="395049"/>
          </a:xfrm>
          <a:prstGeom prst="rect">
            <a:avLst/>
          </a:prstGeom>
          <a:noFill/>
          <a:ln/>
        </p:spPr>
        <p:txBody>
          <a:bodyPr wrap="none" rtlCol="0" anchor="t"/>
          <a:lstStyle/>
          <a:p>
            <a:pPr marL="0" indent="0" algn="l">
              <a:lnSpc>
                <a:spcPts val="3110"/>
              </a:lnSpc>
              <a:buNone/>
            </a:pPr>
            <a:r>
              <a:rPr lang="en-US" sz="1944" dirty="0">
                <a:solidFill>
                  <a:srgbClr val="E2E6E9"/>
                </a:solidFill>
                <a:latin typeface="Asar" pitchFamily="34" charset="0"/>
                <a:ea typeface="Asar" pitchFamily="34" charset="-122"/>
                <a:cs typeface="Asar" pitchFamily="34" charset="-120"/>
              </a:rPr>
              <a:t>Fully connected neural network.</a:t>
            </a:r>
            <a:endParaRPr lang="en-US" sz="1944" dirty="0"/>
          </a:p>
        </p:txBody>
      </p:sp>
      <p:sp>
        <p:nvSpPr>
          <p:cNvPr id="18" name="Shape 13"/>
          <p:cNvSpPr/>
          <p:nvPr/>
        </p:nvSpPr>
        <p:spPr>
          <a:xfrm>
            <a:off x="1512034" y="6183690"/>
            <a:ext cx="864037" cy="30837"/>
          </a:xfrm>
          <a:prstGeom prst="roundRect">
            <a:avLst>
              <a:gd name="adj" fmla="val 336262"/>
            </a:avLst>
          </a:prstGeom>
          <a:solidFill>
            <a:srgbClr val="194A99"/>
          </a:solidFill>
          <a:ln/>
        </p:spPr>
      </p:sp>
      <p:sp>
        <p:nvSpPr>
          <p:cNvPr id="19" name="Shape 14"/>
          <p:cNvSpPr/>
          <p:nvPr/>
        </p:nvSpPr>
        <p:spPr>
          <a:xfrm>
            <a:off x="956608" y="5921454"/>
            <a:ext cx="555427" cy="555427"/>
          </a:xfrm>
          <a:prstGeom prst="roundRect">
            <a:avLst>
              <a:gd name="adj" fmla="val 18669"/>
            </a:avLst>
          </a:prstGeom>
          <a:solidFill>
            <a:srgbClr val="003180"/>
          </a:solidFill>
          <a:ln w="15240">
            <a:solidFill>
              <a:srgbClr val="194A99"/>
            </a:solidFill>
            <a:prstDash val="solid"/>
          </a:ln>
        </p:spPr>
      </p:sp>
      <p:sp>
        <p:nvSpPr>
          <p:cNvPr id="20" name="Text 15"/>
          <p:cNvSpPr/>
          <p:nvPr/>
        </p:nvSpPr>
        <p:spPr>
          <a:xfrm>
            <a:off x="1131153" y="6013966"/>
            <a:ext cx="206335" cy="370284"/>
          </a:xfrm>
          <a:prstGeom prst="rect">
            <a:avLst/>
          </a:prstGeom>
          <a:noFill/>
          <a:ln/>
        </p:spPr>
        <p:txBody>
          <a:bodyPr wrap="none" rtlCol="0" anchor="t"/>
          <a:lstStyle/>
          <a:p>
            <a:pPr marL="0" indent="0" algn="ctr">
              <a:lnSpc>
                <a:spcPts val="2916"/>
              </a:lnSpc>
              <a:buNone/>
            </a:pPr>
            <a:r>
              <a:rPr lang="en-US" sz="2916" dirty="0">
                <a:solidFill>
                  <a:srgbClr val="E2E6E9"/>
                </a:solidFill>
                <a:latin typeface="Asar" pitchFamily="34" charset="0"/>
                <a:ea typeface="Asar" pitchFamily="34" charset="-122"/>
                <a:cs typeface="Asar" pitchFamily="34" charset="-120"/>
              </a:rPr>
              <a:t>3</a:t>
            </a:r>
            <a:endParaRPr lang="en-US" sz="2916" dirty="0"/>
          </a:p>
        </p:txBody>
      </p:sp>
      <p:sp>
        <p:nvSpPr>
          <p:cNvPr id="21" name="Text 16"/>
          <p:cNvSpPr/>
          <p:nvPr/>
        </p:nvSpPr>
        <p:spPr>
          <a:xfrm>
            <a:off x="2592110" y="5890617"/>
            <a:ext cx="3086100" cy="385763"/>
          </a:xfrm>
          <a:prstGeom prst="rect">
            <a:avLst/>
          </a:prstGeom>
          <a:noFill/>
          <a:ln/>
        </p:spPr>
        <p:txBody>
          <a:bodyPr wrap="none" rtlCol="0" anchor="t"/>
          <a:lstStyle/>
          <a:p>
            <a:pPr marL="0" indent="0" algn="l">
              <a:lnSpc>
                <a:spcPts val="3038"/>
              </a:lnSpc>
              <a:buNone/>
            </a:pPr>
            <a:r>
              <a:rPr lang="en-US" sz="2430" b="1" dirty="0">
                <a:solidFill>
                  <a:srgbClr val="E2E6E9"/>
                </a:solidFill>
                <a:latin typeface="Asar" pitchFamily="34" charset="0"/>
                <a:ea typeface="Asar" pitchFamily="34" charset="-122"/>
                <a:cs typeface="Asar" pitchFamily="34" charset="-120"/>
              </a:rPr>
              <a:t>Model Training</a:t>
            </a:r>
            <a:endParaRPr lang="en-US" sz="2430" b="1" dirty="0"/>
          </a:p>
        </p:txBody>
      </p:sp>
      <p:sp>
        <p:nvSpPr>
          <p:cNvPr id="22" name="Text 17"/>
          <p:cNvSpPr/>
          <p:nvPr/>
        </p:nvSpPr>
        <p:spPr>
          <a:xfrm>
            <a:off x="2592110" y="6424493"/>
            <a:ext cx="5687854" cy="790099"/>
          </a:xfrm>
          <a:prstGeom prst="rect">
            <a:avLst/>
          </a:prstGeom>
          <a:noFill/>
          <a:ln/>
        </p:spPr>
        <p:txBody>
          <a:bodyPr wrap="square" rtlCol="0" anchor="t"/>
          <a:lstStyle/>
          <a:p>
            <a:pPr marL="0" indent="0" algn="l">
              <a:lnSpc>
                <a:spcPts val="3110"/>
              </a:lnSpc>
              <a:buNone/>
            </a:pPr>
            <a:r>
              <a:rPr lang="en-US" sz="2000" dirty="0">
                <a:solidFill>
                  <a:schemeClr val="bg1"/>
                </a:solidFill>
              </a:rPr>
              <a:t>Data preprocessing, handling class imbalance, training base models, and combining them using a meta-level neural network.</a:t>
            </a:r>
            <a:endParaRPr lang="en-US" sz="1944"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75000"/>
            </a:srgbClr>
          </a:solidFill>
          <a:ln/>
        </p:spPr>
      </p:sp>
      <p:sp>
        <p:nvSpPr>
          <p:cNvPr id="6" name="Text 1"/>
          <p:cNvSpPr/>
          <p:nvPr/>
        </p:nvSpPr>
        <p:spPr>
          <a:xfrm>
            <a:off x="864037" y="1769864"/>
            <a:ext cx="6172200" cy="771525"/>
          </a:xfrm>
          <a:prstGeom prst="rect">
            <a:avLst/>
          </a:prstGeom>
          <a:noFill/>
          <a:ln/>
        </p:spPr>
        <p:txBody>
          <a:bodyPr wrap="none" rtlCol="0" anchor="t"/>
          <a:lstStyle/>
          <a:p>
            <a:pPr marL="0" indent="0">
              <a:lnSpc>
                <a:spcPts val="6075"/>
              </a:lnSpc>
              <a:buNone/>
            </a:pPr>
            <a:r>
              <a:rPr lang="en-US" sz="4860" b="1" dirty="0">
                <a:solidFill>
                  <a:srgbClr val="F5F0F0"/>
                </a:solidFill>
                <a:latin typeface="Asar" pitchFamily="34" charset="0"/>
                <a:ea typeface="Asar" pitchFamily="34" charset="-122"/>
                <a:cs typeface="Asar" pitchFamily="34" charset="-120"/>
              </a:rPr>
              <a:t>Model Evaluation</a:t>
            </a:r>
            <a:endParaRPr lang="en-US" sz="4860" b="1" dirty="0"/>
          </a:p>
        </p:txBody>
      </p:sp>
      <p:sp>
        <p:nvSpPr>
          <p:cNvPr id="7" name="Shape 2"/>
          <p:cNvSpPr/>
          <p:nvPr/>
        </p:nvSpPr>
        <p:spPr>
          <a:xfrm>
            <a:off x="864037" y="2911673"/>
            <a:ext cx="7415927" cy="1848088"/>
          </a:xfrm>
          <a:prstGeom prst="roundRect">
            <a:avLst>
              <a:gd name="adj" fmla="val 5611"/>
            </a:avLst>
          </a:prstGeom>
          <a:solidFill>
            <a:srgbClr val="003180"/>
          </a:solidFill>
          <a:ln w="15240">
            <a:solidFill>
              <a:srgbClr val="194A99"/>
            </a:solidFill>
            <a:prstDash val="solid"/>
          </a:ln>
        </p:spPr>
      </p:sp>
      <p:sp>
        <p:nvSpPr>
          <p:cNvPr id="8" name="Text 3"/>
          <p:cNvSpPr/>
          <p:nvPr/>
        </p:nvSpPr>
        <p:spPr>
          <a:xfrm>
            <a:off x="1126093" y="3173730"/>
            <a:ext cx="3086100" cy="385763"/>
          </a:xfrm>
          <a:prstGeom prst="rect">
            <a:avLst/>
          </a:prstGeom>
          <a:noFill/>
          <a:ln/>
        </p:spPr>
        <p:txBody>
          <a:bodyPr wrap="none" rtlCol="0" anchor="t"/>
          <a:lstStyle/>
          <a:p>
            <a:pPr marL="0" indent="0">
              <a:lnSpc>
                <a:spcPts val="3038"/>
              </a:lnSpc>
              <a:buNone/>
            </a:pPr>
            <a:r>
              <a:rPr lang="en-US" sz="2430" b="1" dirty="0">
                <a:solidFill>
                  <a:srgbClr val="E2E6E9"/>
                </a:solidFill>
                <a:latin typeface="Asar" pitchFamily="34" charset="0"/>
                <a:ea typeface="Asar" pitchFamily="34" charset="-122"/>
                <a:cs typeface="Asar" pitchFamily="34" charset="-120"/>
              </a:rPr>
              <a:t>Performance Metrics</a:t>
            </a:r>
            <a:endParaRPr lang="en-US" sz="2430" b="1" dirty="0"/>
          </a:p>
        </p:txBody>
      </p:sp>
      <p:sp>
        <p:nvSpPr>
          <p:cNvPr id="9" name="Text 4"/>
          <p:cNvSpPr/>
          <p:nvPr/>
        </p:nvSpPr>
        <p:spPr>
          <a:xfrm>
            <a:off x="1126093" y="3707606"/>
            <a:ext cx="6891814" cy="790099"/>
          </a:xfrm>
          <a:prstGeom prst="rect">
            <a:avLst/>
          </a:prstGeom>
          <a:noFill/>
          <a:ln/>
        </p:spPr>
        <p:txBody>
          <a:bodyPr wrap="square" rtlCol="0" anchor="t"/>
          <a:lstStyle/>
          <a:p>
            <a:pPr marL="0" indent="0">
              <a:lnSpc>
                <a:spcPts val="3110"/>
              </a:lnSpc>
              <a:buNone/>
            </a:pPr>
            <a:r>
              <a:rPr lang="en-US" sz="1944" dirty="0">
                <a:solidFill>
                  <a:srgbClr val="E2E6E9"/>
                </a:solidFill>
                <a:latin typeface="Asar" pitchFamily="34" charset="0"/>
                <a:ea typeface="Asar" pitchFamily="34" charset="-122"/>
                <a:cs typeface="Asar" pitchFamily="34" charset="-120"/>
              </a:rPr>
              <a:t>(R²) for variance explanation, (RMSE) for prediction accuracy, (MAE) for q</a:t>
            </a:r>
            <a:r>
              <a:rPr lang="fr-FR" sz="1944" dirty="0" err="1">
                <a:solidFill>
                  <a:srgbClr val="E2E6E9"/>
                </a:solidFill>
                <a:latin typeface="Asar" pitchFamily="34" charset="0"/>
                <a:ea typeface="Asar" pitchFamily="34" charset="-122"/>
                <a:cs typeface="Asar" pitchFamily="34" charset="-120"/>
              </a:rPr>
              <a:t>uantifing</a:t>
            </a:r>
            <a:r>
              <a:rPr lang="fr-FR" sz="1944" dirty="0">
                <a:solidFill>
                  <a:srgbClr val="E2E6E9"/>
                </a:solidFill>
                <a:latin typeface="Asar" pitchFamily="34" charset="0"/>
                <a:ea typeface="Asar" pitchFamily="34" charset="-122"/>
                <a:cs typeface="Asar" pitchFamily="34" charset="-120"/>
              </a:rPr>
              <a:t> </a:t>
            </a:r>
            <a:r>
              <a:rPr lang="fr-FR" sz="1944" dirty="0" err="1">
                <a:solidFill>
                  <a:srgbClr val="E2E6E9"/>
                </a:solidFill>
                <a:latin typeface="Asar" pitchFamily="34" charset="0"/>
                <a:ea typeface="Asar" pitchFamily="34" charset="-122"/>
                <a:cs typeface="Asar" pitchFamily="34" charset="-120"/>
              </a:rPr>
              <a:t>average</a:t>
            </a:r>
            <a:r>
              <a:rPr lang="fr-FR" sz="1944" dirty="0">
                <a:solidFill>
                  <a:srgbClr val="E2E6E9"/>
                </a:solidFill>
                <a:latin typeface="Asar" pitchFamily="34" charset="0"/>
                <a:ea typeface="Asar" pitchFamily="34" charset="-122"/>
                <a:cs typeface="Asar" pitchFamily="34" charset="-120"/>
              </a:rPr>
              <a:t> </a:t>
            </a:r>
            <a:r>
              <a:rPr lang="fr-FR" sz="1944" dirty="0" err="1">
                <a:solidFill>
                  <a:srgbClr val="E2E6E9"/>
                </a:solidFill>
                <a:latin typeface="Asar" pitchFamily="34" charset="0"/>
                <a:ea typeface="Asar" pitchFamily="34" charset="-122"/>
                <a:cs typeface="Asar" pitchFamily="34" charset="-120"/>
              </a:rPr>
              <a:t>prediction</a:t>
            </a:r>
            <a:r>
              <a:rPr lang="fr-FR" sz="1944" dirty="0">
                <a:solidFill>
                  <a:srgbClr val="E2E6E9"/>
                </a:solidFill>
                <a:latin typeface="Asar" pitchFamily="34" charset="0"/>
                <a:ea typeface="Asar" pitchFamily="34" charset="-122"/>
                <a:cs typeface="Asar" pitchFamily="34" charset="-120"/>
              </a:rPr>
              <a:t> </a:t>
            </a:r>
            <a:r>
              <a:rPr lang="fr-FR" sz="1944" dirty="0" err="1">
                <a:solidFill>
                  <a:srgbClr val="E2E6E9"/>
                </a:solidFill>
                <a:latin typeface="Asar" pitchFamily="34" charset="0"/>
                <a:ea typeface="Asar" pitchFamily="34" charset="-122"/>
                <a:cs typeface="Asar" pitchFamily="34" charset="-120"/>
              </a:rPr>
              <a:t>error</a:t>
            </a:r>
            <a:r>
              <a:rPr lang="fr-FR" sz="1944" dirty="0">
                <a:solidFill>
                  <a:srgbClr val="E2E6E9"/>
                </a:solidFill>
                <a:latin typeface="Asar" pitchFamily="34" charset="0"/>
                <a:ea typeface="Asar" pitchFamily="34" charset="-122"/>
                <a:cs typeface="Asar" pitchFamily="34" charset="-120"/>
              </a:rPr>
              <a:t> magnitude</a:t>
            </a:r>
            <a:r>
              <a:rPr lang="en-US" sz="1944" dirty="0">
                <a:solidFill>
                  <a:srgbClr val="E2E6E9"/>
                </a:solidFill>
                <a:latin typeface="Asar" pitchFamily="34" charset="0"/>
                <a:ea typeface="Asar" pitchFamily="34" charset="-122"/>
                <a:cs typeface="Asar" pitchFamily="34" charset="-120"/>
              </a:rPr>
              <a:t>.</a:t>
            </a:r>
            <a:endParaRPr lang="en-US" sz="1944" dirty="0"/>
          </a:p>
        </p:txBody>
      </p:sp>
      <p:sp>
        <p:nvSpPr>
          <p:cNvPr id="10" name="Shape 5"/>
          <p:cNvSpPr/>
          <p:nvPr/>
        </p:nvSpPr>
        <p:spPr>
          <a:xfrm>
            <a:off x="864037" y="5006578"/>
            <a:ext cx="7415927" cy="1848088"/>
          </a:xfrm>
          <a:prstGeom prst="roundRect">
            <a:avLst>
              <a:gd name="adj" fmla="val 7136"/>
            </a:avLst>
          </a:prstGeom>
          <a:solidFill>
            <a:srgbClr val="003180"/>
          </a:solidFill>
          <a:ln w="15240">
            <a:solidFill>
              <a:srgbClr val="194A99"/>
            </a:solidFill>
            <a:prstDash val="solid"/>
          </a:ln>
        </p:spPr>
      </p:sp>
      <p:sp>
        <p:nvSpPr>
          <p:cNvPr id="11" name="Text 6"/>
          <p:cNvSpPr/>
          <p:nvPr/>
        </p:nvSpPr>
        <p:spPr>
          <a:xfrm>
            <a:off x="1126093" y="5268635"/>
            <a:ext cx="3086100" cy="385763"/>
          </a:xfrm>
          <a:prstGeom prst="rect">
            <a:avLst/>
          </a:prstGeom>
          <a:noFill/>
          <a:ln/>
        </p:spPr>
        <p:txBody>
          <a:bodyPr wrap="none" rtlCol="0" anchor="t"/>
          <a:lstStyle/>
          <a:p>
            <a:pPr marL="0" indent="0">
              <a:lnSpc>
                <a:spcPts val="3038"/>
              </a:lnSpc>
              <a:buNone/>
            </a:pPr>
            <a:r>
              <a:rPr lang="en-US" sz="2430" b="1" dirty="0">
                <a:solidFill>
                  <a:srgbClr val="E2E6E9"/>
                </a:solidFill>
                <a:latin typeface="Asar" pitchFamily="34" charset="0"/>
                <a:ea typeface="Asar" pitchFamily="34" charset="-122"/>
                <a:cs typeface="Asar" pitchFamily="34" charset="-120"/>
              </a:rPr>
              <a:t>Preliminary Results</a:t>
            </a:r>
            <a:endParaRPr lang="en-US" sz="2430" b="1" dirty="0"/>
          </a:p>
        </p:txBody>
      </p:sp>
      <p:sp>
        <p:nvSpPr>
          <p:cNvPr id="12" name="Text 7"/>
          <p:cNvSpPr/>
          <p:nvPr/>
        </p:nvSpPr>
        <p:spPr>
          <a:xfrm>
            <a:off x="1126093" y="5802511"/>
            <a:ext cx="6891814" cy="395049"/>
          </a:xfrm>
          <a:prstGeom prst="rect">
            <a:avLst/>
          </a:prstGeom>
          <a:noFill/>
          <a:ln/>
        </p:spPr>
        <p:txBody>
          <a:bodyPr wrap="none" rtlCol="0" anchor="t"/>
          <a:lstStyle/>
          <a:p>
            <a:pPr marL="0" indent="0">
              <a:lnSpc>
                <a:spcPts val="3110"/>
              </a:lnSpc>
              <a:buNone/>
            </a:pPr>
            <a:r>
              <a:rPr lang="en-US" sz="2000" dirty="0">
                <a:solidFill>
                  <a:schemeClr val="bg1"/>
                </a:solidFill>
              </a:rPr>
              <a:t>AdaBoost outperformed other models with highest R² and </a:t>
            </a:r>
          </a:p>
          <a:p>
            <a:pPr marL="0" indent="0">
              <a:lnSpc>
                <a:spcPts val="3110"/>
              </a:lnSpc>
              <a:buNone/>
            </a:pPr>
            <a:r>
              <a:rPr lang="en-US" sz="2000" dirty="0">
                <a:solidFill>
                  <a:schemeClr val="bg1"/>
                </a:solidFill>
              </a:rPr>
              <a:t>lowest MAE, RMSE.</a:t>
            </a:r>
            <a:endParaRPr lang="en-US" sz="1944" dirty="0">
              <a:solidFill>
                <a:schemeClr val="bg1"/>
              </a:solidFill>
            </a:endParaRPr>
          </a:p>
        </p:txBody>
      </p:sp>
      <p:sp>
        <p:nvSpPr>
          <p:cNvPr id="19" name="TextBox 18">
            <a:extLst>
              <a:ext uri="{FF2B5EF4-FFF2-40B4-BE49-F238E27FC236}">
                <a16:creationId xmlns:a16="http://schemas.microsoft.com/office/drawing/2014/main" id="{F893C069-C44C-633E-2029-7DEAF1C4FD44}"/>
              </a:ext>
            </a:extLst>
          </p:cNvPr>
          <p:cNvSpPr txBox="1"/>
          <p:nvPr/>
        </p:nvSpPr>
        <p:spPr>
          <a:xfrm>
            <a:off x="9343697" y="2490948"/>
            <a:ext cx="4160610" cy="4493538"/>
          </a:xfrm>
          <a:prstGeom prst="rect">
            <a:avLst/>
          </a:prstGeom>
          <a:noFill/>
        </p:spPr>
        <p:txBody>
          <a:bodyPr wrap="square" rtlCol="0">
            <a:spAutoFit/>
          </a:bodyPr>
          <a:lstStyle/>
          <a:p>
            <a:r>
              <a:rPr lang="en-IN" sz="2200" b="1" dirty="0">
                <a:solidFill>
                  <a:schemeClr val="bg1"/>
                </a:solidFill>
              </a:rPr>
              <a:t>R-squared (R²)</a:t>
            </a:r>
            <a:r>
              <a:rPr lang="en-IN" sz="2200" dirty="0">
                <a:solidFill>
                  <a:schemeClr val="bg1"/>
                </a:solidFill>
              </a:rPr>
              <a:t>:</a:t>
            </a:r>
          </a:p>
          <a:p>
            <a:pPr marL="285750" indent="-285750">
              <a:buFont typeface="Arial" panose="020B0604020202020204" pitchFamily="34" charset="0"/>
              <a:buChar char="•"/>
            </a:pPr>
            <a:r>
              <a:rPr lang="en-IN" sz="2000" dirty="0">
                <a:solidFill>
                  <a:schemeClr val="bg1"/>
                </a:solidFill>
              </a:rPr>
              <a:t>Decision tree: 0.21</a:t>
            </a:r>
          </a:p>
          <a:p>
            <a:pPr marL="285750" indent="-285750">
              <a:buFont typeface="Arial" panose="020B0604020202020204" pitchFamily="34" charset="0"/>
              <a:buChar char="•"/>
            </a:pPr>
            <a:r>
              <a:rPr lang="en-IN" sz="2000" dirty="0">
                <a:solidFill>
                  <a:schemeClr val="bg1"/>
                </a:solidFill>
              </a:rPr>
              <a:t>Random Forest: 0.44</a:t>
            </a:r>
          </a:p>
          <a:p>
            <a:pPr marL="285750" indent="-285750">
              <a:buFont typeface="Arial" panose="020B0604020202020204" pitchFamily="34" charset="0"/>
              <a:buChar char="•"/>
            </a:pPr>
            <a:r>
              <a:rPr lang="en-IN" sz="2000" dirty="0">
                <a:solidFill>
                  <a:schemeClr val="bg1"/>
                </a:solidFill>
              </a:rPr>
              <a:t>Ada Boost: 0.85</a:t>
            </a:r>
          </a:p>
          <a:p>
            <a:pPr marL="285750" indent="-285750">
              <a:buFont typeface="Arial" panose="020B0604020202020204" pitchFamily="34" charset="0"/>
              <a:buChar char="•"/>
            </a:pPr>
            <a:endParaRPr lang="en-IN" sz="2000" dirty="0">
              <a:solidFill>
                <a:schemeClr val="bg1"/>
              </a:solidFill>
            </a:endParaRPr>
          </a:p>
          <a:p>
            <a:r>
              <a:rPr lang="en-IN" sz="2200" b="1" dirty="0">
                <a:solidFill>
                  <a:schemeClr val="bg1"/>
                </a:solidFill>
              </a:rPr>
              <a:t>Mean Absolute Error (MAE)</a:t>
            </a:r>
            <a:r>
              <a:rPr lang="en-IN" sz="2200" dirty="0">
                <a:solidFill>
                  <a:schemeClr val="bg1"/>
                </a:solidFill>
              </a:rPr>
              <a:t>:</a:t>
            </a:r>
          </a:p>
          <a:p>
            <a:pPr marL="285750" indent="-285750">
              <a:buFont typeface="Arial" panose="020B0604020202020204" pitchFamily="34" charset="0"/>
              <a:buChar char="•"/>
            </a:pPr>
            <a:r>
              <a:rPr lang="en-IN" sz="2000" dirty="0">
                <a:solidFill>
                  <a:schemeClr val="bg1"/>
                </a:solidFill>
              </a:rPr>
              <a:t>Decision tree: 3.91</a:t>
            </a:r>
          </a:p>
          <a:p>
            <a:pPr marL="285750" indent="-285750">
              <a:buFont typeface="Arial" panose="020B0604020202020204" pitchFamily="34" charset="0"/>
              <a:buChar char="•"/>
            </a:pPr>
            <a:r>
              <a:rPr lang="en-IN" sz="2000" dirty="0">
                <a:solidFill>
                  <a:schemeClr val="bg1"/>
                </a:solidFill>
              </a:rPr>
              <a:t>Random Forest: 5.6</a:t>
            </a:r>
          </a:p>
          <a:p>
            <a:pPr marL="285750" indent="-285750">
              <a:buFont typeface="Arial" panose="020B0604020202020204" pitchFamily="34" charset="0"/>
              <a:buChar char="•"/>
            </a:pPr>
            <a:r>
              <a:rPr lang="en-IN" sz="2000" dirty="0">
                <a:solidFill>
                  <a:schemeClr val="bg1"/>
                </a:solidFill>
              </a:rPr>
              <a:t>Ada Boost: 2.57</a:t>
            </a:r>
          </a:p>
          <a:p>
            <a:pPr marL="285750" indent="-285750">
              <a:buFont typeface="Arial" panose="020B0604020202020204" pitchFamily="34" charset="0"/>
              <a:buChar char="•"/>
            </a:pPr>
            <a:endParaRPr lang="en-IN" sz="2000" dirty="0">
              <a:solidFill>
                <a:schemeClr val="bg1"/>
              </a:solidFill>
            </a:endParaRPr>
          </a:p>
          <a:p>
            <a:r>
              <a:rPr lang="en-US" sz="2200" b="1" dirty="0">
                <a:solidFill>
                  <a:schemeClr val="bg1"/>
                </a:solidFill>
              </a:rPr>
              <a:t>Root Mean Square Error (RMSE)</a:t>
            </a:r>
            <a:r>
              <a:rPr lang="en-US" sz="2200" dirty="0">
                <a:solidFill>
                  <a:schemeClr val="bg1"/>
                </a:solidFill>
              </a:rPr>
              <a:t>:</a:t>
            </a:r>
          </a:p>
          <a:p>
            <a:pPr marL="285750" indent="-285750">
              <a:buFont typeface="Arial" panose="020B0604020202020204" pitchFamily="34" charset="0"/>
              <a:buChar char="•"/>
            </a:pPr>
            <a:r>
              <a:rPr lang="en-IN" sz="2000" dirty="0">
                <a:solidFill>
                  <a:schemeClr val="bg1"/>
                </a:solidFill>
              </a:rPr>
              <a:t>Decision tree: 8.7</a:t>
            </a:r>
          </a:p>
          <a:p>
            <a:pPr marL="285750" indent="-285750">
              <a:buFont typeface="Arial" panose="020B0604020202020204" pitchFamily="34" charset="0"/>
              <a:buChar char="•"/>
            </a:pPr>
            <a:r>
              <a:rPr lang="en-IN" sz="2000" dirty="0">
                <a:solidFill>
                  <a:schemeClr val="bg1"/>
                </a:solidFill>
              </a:rPr>
              <a:t>Random Forest: 7.3</a:t>
            </a:r>
          </a:p>
          <a:p>
            <a:pPr marL="285750" indent="-285750">
              <a:buFont typeface="Arial" panose="020B0604020202020204" pitchFamily="34" charset="0"/>
              <a:buChar char="•"/>
            </a:pPr>
            <a:r>
              <a:rPr lang="en-IN" sz="2000" dirty="0">
                <a:solidFill>
                  <a:schemeClr val="bg1"/>
                </a:solidFill>
              </a:rPr>
              <a:t>Ada Boost: 3.81</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638</Words>
  <Application>Microsoft Office PowerPoint</Application>
  <PresentationFormat>Custom</PresentationFormat>
  <Paragraphs>168</Paragraphs>
  <Slides>13</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Asar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Nitish Maity</cp:lastModifiedBy>
  <cp:revision>8</cp:revision>
  <dcterms:created xsi:type="dcterms:W3CDTF">2024-07-24T05:36:22Z</dcterms:created>
  <dcterms:modified xsi:type="dcterms:W3CDTF">2024-07-26T06:47:17Z</dcterms:modified>
</cp:coreProperties>
</file>